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mbegroup.pl/business/employer-brand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solidFill>
                  <a:schemeClr val="dk1"/>
                </a:solidFill>
              </a:rPr>
              <a:t>By zadbać o wizerunek firmy skupiamy się na tak zwanym wizerunku pracodawcy. </a:t>
            </a:r>
            <a:r>
              <a:rPr lang="pl"/>
              <a:t>Na początek warto by było powiedzieć czym w ogóle jest employer branding.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34899626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34899626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900"/>
              <a:t>No więc mamy tu przykład takiego konta marki w social mediach, jest to akurat konto na Instagramie. Na samej górze mamy hashtag, dzięki któremu firma będzie z czymś kojarzona. Pod spodem mamy za to umieszczone podstawowe informacje na temat firmy, co produkuje i czym się zajmuje. Na samym końcu widać link do strony domowej, czyli do głównej strony marki jak widać znajdującej się na facebook ( wcześniej wspomniałam iż facebook ma 2,4 miliarda użytkowników) stanowi to idealną reklamę dla firmy.</a:t>
            </a:r>
            <a:endParaRPr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ab227658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ab227658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możliwość bezpośredniego zapoznania potencjalnych pracowników </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zwiększanie/budowanie rozpoznawalności marki </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pozyskiwanie nowych pracowników </a:t>
            </a:r>
            <a:endParaRPr sz="1200">
              <a:latin typeface="Spectral"/>
              <a:ea typeface="Spectral"/>
              <a:cs typeface="Spectral"/>
              <a:sym typeface="Spectral"/>
            </a:endParaRPr>
          </a:p>
          <a:p>
            <a:pPr marL="0" lvl="0" indent="0" algn="l" rtl="0">
              <a:spcBef>
                <a:spcPts val="160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aab227658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aab227658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pozytywne opinie wśród studentów ze odbytego w danej firmie stażu</a:t>
            </a:r>
            <a:endParaRPr>
              <a:latin typeface="Spectral"/>
              <a:ea typeface="Spectral"/>
              <a:cs typeface="Spectral"/>
              <a:sym typeface="Spectral"/>
            </a:endParaRPr>
          </a:p>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pozyskiwanie lojalnych i ambitnych pracowników </a:t>
            </a:r>
            <a:endParaRPr>
              <a:latin typeface="Spectral"/>
              <a:ea typeface="Spectral"/>
              <a:cs typeface="Spectral"/>
              <a:sym typeface="Spectral"/>
            </a:endParaRPr>
          </a:p>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osoby młode i bez doświadczenia szybko chłoną wiedzę i kulturę organizacji </a:t>
            </a:r>
            <a:endParaRPr>
              <a:latin typeface="Spectral"/>
              <a:ea typeface="Spectral"/>
              <a:cs typeface="Spectral"/>
              <a:sym typeface="Spectral"/>
            </a:endParaRPr>
          </a:p>
          <a:p>
            <a:pPr marL="457200" lvl="0" indent="0" algn="l" rtl="0">
              <a:lnSpc>
                <a:spcPct val="115000"/>
              </a:lnSpc>
              <a:spcBef>
                <a:spcPts val="1600"/>
              </a:spcBef>
              <a:spcAft>
                <a:spcPts val="0"/>
              </a:spcAft>
              <a:buNone/>
            </a:pPr>
            <a:endParaRPr>
              <a:latin typeface="Spectral"/>
              <a:ea typeface="Spectral"/>
              <a:cs typeface="Spectral"/>
              <a:sym typeface="Spectral"/>
            </a:endParaRPr>
          </a:p>
          <a:p>
            <a:pPr marL="0" lvl="0" indent="0" algn="l" rtl="0">
              <a:spcBef>
                <a:spcPts val="16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aab2276582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aab227658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pracownicy czują się docenieni faktem iż ich zdanie też się liczy</a:t>
            </a:r>
            <a:endParaRPr>
              <a:latin typeface="Spectral"/>
              <a:ea typeface="Spectral"/>
              <a:cs typeface="Spectral"/>
              <a:sym typeface="Spectral"/>
            </a:endParaRPr>
          </a:p>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zwiększa zaangażowanie pracowników </a:t>
            </a:r>
            <a:endParaRPr>
              <a:latin typeface="Spectral"/>
              <a:ea typeface="Spectral"/>
              <a:cs typeface="Spectral"/>
              <a:sym typeface="Spectral"/>
            </a:endParaRPr>
          </a:p>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pracownicy mogą mieć dobre pomysły dotyczących zmian w firmie </a:t>
            </a:r>
            <a:endParaRPr>
              <a:latin typeface="Spectral"/>
              <a:ea typeface="Spectral"/>
              <a:cs typeface="Spectral"/>
              <a:sym typeface="Spectral"/>
            </a:endParaRPr>
          </a:p>
          <a:p>
            <a:pPr marL="0" lvl="0" indent="0" algn="l" rtl="0">
              <a:spcBef>
                <a:spcPts val="160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4afa94048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b4afa9404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Jak wcześniej już wspomniano employer branding dzieli się na dwa rodzaje wewnętrzny i zewnętrzny.</a:t>
            </a:r>
            <a:endParaRPr/>
          </a:p>
          <a:p>
            <a:pPr marL="0" lvl="0" indent="0" algn="l" rtl="0">
              <a:spcBef>
                <a:spcPts val="0"/>
              </a:spcBef>
              <a:spcAft>
                <a:spcPts val="0"/>
              </a:spcAft>
              <a:buNone/>
            </a:pPr>
            <a:r>
              <a:rPr lang="pl"/>
              <a:t>EB wewnętrzny ma na celu zapewnić ...</a:t>
            </a:r>
            <a:endParaRPr/>
          </a:p>
          <a:p>
            <a:pPr marL="0" lvl="0" indent="0" algn="l" rtl="0">
              <a:spcBef>
                <a:spcPts val="0"/>
              </a:spcBef>
              <a:spcAft>
                <a:spcPts val="0"/>
              </a:spcAft>
              <a:buNone/>
            </a:pPr>
            <a:r>
              <a:rPr lang="pl"/>
              <a:t>Za to eb zewnętrzny ma na celu zapewnić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b4afa94048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b4afa94048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1600"/>
              </a:spcAft>
              <a:buNone/>
            </a:pPr>
            <a:r>
              <a:rPr lang="pl" sz="1000">
                <a:latin typeface="Spectral"/>
                <a:ea typeface="Spectral"/>
                <a:cs typeface="Spectral"/>
                <a:sym typeface="Spectral"/>
              </a:rPr>
              <a:t>Wysoka jakość oferowanych produktów, otwartość na Klienta, świetni Pracownicy. Lidl Polska tworzy atmosferę pracy, która umożliwia podejmowanie własnych inicjatyw. Inicjatywa powołania osoby zaufania dedykowanej do pomocy pracownikom - zapewnia im to poczucie wsparcia i bezpieczeństwa. Ważnym filarem jest nieustanny rozwój pracownika 55% awansów w firmie to awanse wewnętrzne. Wśród programów rozwojowych systemy motywacyjne, kursy językowe, Global Mobility - możliwość wyjazdu za granicę w ramach wymiany. Na uwagę zasługuje podejście do Work Life Balance. Lidl dostrzega takie potrzeby pracowników jak m.in. elastyczny czas pracy czy różnorodny zakres etatów. Benefity, imprezy integracyjne z udziałem rodziny, promowanie aktywności fizycznej, nowoczesne biura i pomieszczenia socjalne. wyprawka dla maluszka, Sabbatical - Środa pełna zdrowia świeże owoce lub warzywa. Bierzemy odpowiedzialność za zdrowie i bezpieczeństwo pracowników komfortowy strój 100% bawełna. Fit Monday dla osób które w pracy chcą czuć się fit. Warsztaty organizowane w ramach projektu Lidl Management Academy to szansa na spotkanie nauki z biznesem, studentów i absolwentów będących na początku swojej drogi zawodowej z doświadczonymi ekspertami – managerami z firmy Lidl.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b34899626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b34899626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2850"/>
              </a:lnSpc>
              <a:spcBef>
                <a:spcPts val="0"/>
              </a:spcBef>
              <a:spcAft>
                <a:spcPts val="0"/>
              </a:spcAft>
              <a:buClr>
                <a:schemeClr val="dk1"/>
              </a:buClr>
              <a:buSzPts val="1100"/>
              <a:buFont typeface="Arial"/>
              <a:buNone/>
            </a:pPr>
            <a:r>
              <a:rPr lang="pl" sz="950">
                <a:latin typeface="Spectral"/>
                <a:ea typeface="Spectral"/>
                <a:cs typeface="Spectral"/>
                <a:sym typeface="Spectral"/>
              </a:rPr>
              <a:t>Według badań firmy Randstad z 2011 roku w niemal dwóch firmach na trzy (62%) prowadzone były różne  działania zewnętrzne, skierowane na budowę pozytywnego wizerunku pracodawcy w grupie potencjalnych pracowników i klientów. Zewnętrzne działania wizerunkowe podejmowały wówczas przede wszystkim:</a:t>
            </a:r>
            <a:endParaRPr sz="950">
              <a:latin typeface="Spectral"/>
              <a:ea typeface="Spectral"/>
              <a:cs typeface="Spectral"/>
              <a:sym typeface="Spectral"/>
            </a:endParaRPr>
          </a:p>
          <a:p>
            <a:pPr marL="457200" lvl="0" indent="-288925" algn="l" rtl="0">
              <a:lnSpc>
                <a:spcPct val="115000"/>
              </a:lnSpc>
              <a:spcBef>
                <a:spcPts val="1100"/>
              </a:spcBef>
              <a:spcAft>
                <a:spcPts val="0"/>
              </a:spcAft>
              <a:buClr>
                <a:srgbClr val="000000"/>
              </a:buClr>
              <a:buSzPts val="950"/>
              <a:buFont typeface="Spectral"/>
              <a:buChar char="●"/>
            </a:pPr>
            <a:r>
              <a:rPr lang="pl" sz="950">
                <a:latin typeface="Spectral"/>
                <a:ea typeface="Spectral"/>
                <a:cs typeface="Spectral"/>
                <a:sym typeface="Spectral"/>
              </a:rPr>
              <a:t>duże firmy </a:t>
            </a:r>
            <a:endParaRPr sz="950">
              <a:latin typeface="Spectral"/>
              <a:ea typeface="Spectral"/>
              <a:cs typeface="Spectral"/>
              <a:sym typeface="Spectral"/>
            </a:endParaRPr>
          </a:p>
          <a:p>
            <a:pPr marL="457200" lvl="0" indent="-288925" algn="l" rtl="0">
              <a:lnSpc>
                <a:spcPct val="115000"/>
              </a:lnSpc>
              <a:spcBef>
                <a:spcPts val="0"/>
              </a:spcBef>
              <a:spcAft>
                <a:spcPts val="0"/>
              </a:spcAft>
              <a:buClr>
                <a:srgbClr val="000000"/>
              </a:buClr>
              <a:buSzPts val="950"/>
              <a:buFont typeface="Spectral"/>
              <a:buChar char="●"/>
            </a:pPr>
            <a:r>
              <a:rPr lang="pl" sz="950">
                <a:latin typeface="Spectral"/>
                <a:ea typeface="Spectral"/>
                <a:cs typeface="Spectral"/>
                <a:sym typeface="Spectral"/>
              </a:rPr>
              <a:t>firmy, których działalność obejmuje eksport i import </a:t>
            </a:r>
            <a:endParaRPr sz="950">
              <a:latin typeface="Spectral"/>
              <a:ea typeface="Spectral"/>
              <a:cs typeface="Spectral"/>
              <a:sym typeface="Spectral"/>
            </a:endParaRPr>
          </a:p>
          <a:p>
            <a:pPr marL="0" lvl="0" indent="0" algn="l" rtl="0">
              <a:lnSpc>
                <a:spcPct val="142850"/>
              </a:lnSpc>
              <a:spcBef>
                <a:spcPts val="1100"/>
              </a:spcBef>
              <a:spcAft>
                <a:spcPts val="0"/>
              </a:spcAft>
              <a:buClr>
                <a:schemeClr val="dk1"/>
              </a:buClr>
              <a:buSzPts val="1100"/>
              <a:buFont typeface="Arial"/>
              <a:buNone/>
            </a:pPr>
            <a:r>
              <a:rPr lang="pl" sz="950">
                <a:latin typeface="Spectral"/>
                <a:ea typeface="Spectral"/>
                <a:cs typeface="Spectral"/>
                <a:sym typeface="Spectral"/>
              </a:rPr>
              <a:t>Działania employer brandingowe głównie polegały na wzięciu udziału w targach pracy, prowadzeniu na stronie www zakładki dotyczącej kariery i współpracy z biurami karier na uczelniach.</a:t>
            </a:r>
            <a:endParaRPr sz="950">
              <a:latin typeface="Spectral"/>
              <a:ea typeface="Spectral"/>
              <a:cs typeface="Spectral"/>
              <a:sym typeface="Spectral"/>
            </a:endParaRPr>
          </a:p>
          <a:p>
            <a:pPr marL="0" lvl="0" indent="0" algn="l" rtl="0">
              <a:lnSpc>
                <a:spcPct val="142850"/>
              </a:lnSpc>
              <a:spcBef>
                <a:spcPts val="1100"/>
              </a:spcBef>
              <a:spcAft>
                <a:spcPts val="0"/>
              </a:spcAft>
              <a:buClr>
                <a:schemeClr val="dk1"/>
              </a:buClr>
              <a:buSzPts val="1100"/>
              <a:buFont typeface="Arial"/>
              <a:buNone/>
            </a:pPr>
            <a:r>
              <a:rPr lang="pl" sz="950">
                <a:latin typeface="Spectral"/>
                <a:ea typeface="Spectral"/>
                <a:cs typeface="Spectral"/>
                <a:sym typeface="Spectral"/>
              </a:rPr>
              <a:t>Nowsze badania, z 2017 roku, przeprowadzone przez HRM Insitute wykazały, że </a:t>
            </a:r>
            <a:r>
              <a:rPr lang="pl" sz="950" b="1">
                <a:latin typeface="Spectral"/>
                <a:ea typeface="Spectral"/>
                <a:cs typeface="Spectral"/>
                <a:sym typeface="Spectral"/>
              </a:rPr>
              <a:t>tylko 14% polskich pracodawców posiada jasno sprecyzowaną strategię employer brandingową</a:t>
            </a:r>
            <a:r>
              <a:rPr lang="pl" sz="950">
                <a:latin typeface="Spectral"/>
                <a:ea typeface="Spectral"/>
                <a:cs typeface="Spectral"/>
                <a:sym typeface="Spectral"/>
              </a:rPr>
              <a:t>, a 32% nadal nad nią pracuje. To samo badanie wykazało, że aż 86% pracodawców uważa, że posiadanie strategii employer brandingowej wpływa na łatwość przyciągania kandydatów do firmy.</a:t>
            </a:r>
            <a:endParaRPr sz="950">
              <a:latin typeface="Spectral"/>
              <a:ea typeface="Spectral"/>
              <a:cs typeface="Spectral"/>
              <a:sym typeface="Spectral"/>
            </a:endParaRPr>
          </a:p>
          <a:p>
            <a:pPr marL="0" lvl="0" indent="0" algn="l" rtl="0">
              <a:lnSpc>
                <a:spcPct val="142850"/>
              </a:lnSpc>
              <a:spcBef>
                <a:spcPts val="1100"/>
              </a:spcBef>
              <a:spcAft>
                <a:spcPts val="0"/>
              </a:spcAft>
              <a:buClr>
                <a:schemeClr val="dk1"/>
              </a:buClr>
              <a:buSzPts val="1100"/>
              <a:buFont typeface="Arial"/>
              <a:buNone/>
            </a:pPr>
            <a:r>
              <a:rPr lang="pl" sz="950">
                <a:latin typeface="Spectral"/>
                <a:ea typeface="Spectral"/>
                <a:cs typeface="Spectral"/>
                <a:sym typeface="Spectral"/>
              </a:rPr>
              <a:t>Wsparciem dla pracodawców w obszarze employer brandingu są wyspecjalizowane </a:t>
            </a:r>
            <a:r>
              <a:rPr lang="pl" sz="950" b="1">
                <a:uFill>
                  <a:noFill/>
                </a:uFill>
                <a:latin typeface="Spectral"/>
                <a:ea typeface="Spectral"/>
                <a:cs typeface="Spectral"/>
                <a:sym typeface="Spectral"/>
                <a:hlinkClick r:id="rId3"/>
              </a:rPr>
              <a:t>agencje </a:t>
            </a:r>
            <a:r>
              <a:rPr lang="pl" sz="950">
                <a:latin typeface="Spectral"/>
                <a:ea typeface="Spectral"/>
                <a:cs typeface="Spectral"/>
                <a:sym typeface="Spectral"/>
              </a:rPr>
              <a:t>EB. Oferują one szereg działań, zmierzających do zbudowania silnych i atrakcyjnych marek pracodawców. Zadania agencji EB  mogą być szeroko zakrojone: dotyczyć badań i strategii, przez koncepcje i wdrożenie, aż po audyt i konsulting.  </a:t>
            </a:r>
            <a:endParaRPr sz="950">
              <a:latin typeface="Spectral"/>
              <a:ea typeface="Spectral"/>
              <a:cs typeface="Spectral"/>
              <a:sym typeface="Spectral"/>
            </a:endParaRPr>
          </a:p>
          <a:p>
            <a:pPr marL="0" lvl="0" indent="0" algn="l" rtl="0">
              <a:lnSpc>
                <a:spcPct val="115000"/>
              </a:lnSpc>
              <a:spcBef>
                <a:spcPts val="1100"/>
              </a:spcBef>
              <a:spcAft>
                <a:spcPts val="1100"/>
              </a:spcAft>
              <a:buNone/>
            </a:pPr>
            <a:r>
              <a:rPr lang="pl" sz="900">
                <a:latin typeface="Roboto"/>
                <a:ea typeface="Roboto"/>
                <a:cs typeface="Roboto"/>
                <a:sym typeface="Roboto"/>
              </a:rPr>
              <a:t>Podsumowując</a:t>
            </a:r>
            <a:r>
              <a:rPr lang="pl" sz="900" b="1">
                <a:latin typeface="Roboto"/>
                <a:ea typeface="Roboto"/>
                <a:cs typeface="Roboto"/>
                <a:sym typeface="Roboto"/>
              </a:rPr>
              <a:t> Employer branding</a:t>
            </a:r>
            <a:r>
              <a:rPr lang="pl" sz="900">
                <a:latin typeface="Roboto"/>
                <a:ea typeface="Roboto"/>
                <a:cs typeface="Roboto"/>
                <a:sym typeface="Roboto"/>
              </a:rPr>
              <a:t> ma znaczenie i coraz więcej pracodawców zdaje sobie z tego sprawę. Co się zmieniło w </a:t>
            </a:r>
            <a:r>
              <a:rPr lang="pl" sz="900" b="1">
                <a:latin typeface="Roboto"/>
                <a:ea typeface="Roboto"/>
                <a:cs typeface="Roboto"/>
                <a:sym typeface="Roboto"/>
              </a:rPr>
              <a:t>Polsce</a:t>
            </a:r>
            <a:r>
              <a:rPr lang="pl" sz="900">
                <a:latin typeface="Roboto"/>
                <a:ea typeface="Roboto"/>
                <a:cs typeface="Roboto"/>
                <a:sym typeface="Roboto"/>
              </a:rPr>
              <a:t> w ostatnich latach? Jakie są najnowsze trendy EB.   Prawdziwy employer branding ma za zadanie z jednej strony dbać o opinie kandydatów, których firma chce pozyskać do pracy, ale z drugiej – o komfort i zaangażowanie pracowników już zatrudnionych. Firma dbająca o swoją markę podejmuje zobowiązanie długoterminowo – na dobre i złe czasy, na momenty kryzysu i hossy, na czas zatrudniania i zwalniania. W każdym momencie prowadzenia biznesu pracownicy będą chcieli być poinformowani o tym, co się dzieje w firmie, jakie są plany, jakie decyzje zarząd podejmie w trudnym momencie itp. To samo dotyczy komunikacji z kandydatami. Jeśli firma, mimo pandemii, rekrutuje, to kandydaci dalej będą sprawdzać opinie o niej. Będą ciekawi, czy obietnice zawarte w ogłoszeniu są prawdziwe, jak w czasie pandemii firma dba o pracowników i jak się z nimi komunikuje.Komunikacja online marki pracodawcy od lat była jedną z najważniejszych metod komunikacji z kandydatami. Teraz, gdy praktycznie nie ma innego sposobu, stała się niekwestionowanym numerem jeden. Komunikacja online – zarówno ta skierowana do kandydatów, jak i do pracowników. tworzenie środowiska pracy, w którym pracownicy czują się doceniani, jest jednym z najważniejszych atrybutów marki pracodawcy. Tego szukają kandydaci na rynku pracy i cenią firmy, które potrafią doceniać swoich pracowników. Co więcej, doceniani chcą być wszyscy pracownicy – niezależnie od wieku i wykonywanej pracy. </a:t>
            </a:r>
            <a:endParaRPr sz="10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4afa94048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4afa94048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33547391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3354739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pl" sz="1000"/>
              <a:t>Employer Branding z tłumaczenia branding pracodawcy to nic innego jak dbanie i budowanie marki pracodawcy. Kreowanie wizerunku pożądanego pracodawcy. Wszystkie działania jakie podejmuje firma skierowane do obecnych oraz potencjalnych pracowników mających na celu budowanie jej wizerunku jako atrakcyjnego pracodawcy.</a:t>
            </a:r>
            <a:endParaRPr sz="10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335473918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33547391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W skrócie opiera się ono na tym by aktualnym pracownikom danej firmy było jak najlepiej, aby mieli przyjazną atmosferę w pracy i żeby mogli się cały czas rozwijać. Pracownik będzie się bardziej starał jeśli będzie miał zapewnioną wygodę w pracy.Są to wszelkie udogodnienia  i działania mające na celu poprawę warunków pracy oraz wzrost jej efektywności.</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3489962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3489962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motywatory płacowe - dodatkowa premia, bonusy</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szkolenia,możliwości rozwoju</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ścieżka kariery, możliwość awansu </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komfort pracy - wygodne miejsce pracy, odpowiednie oświetlenie, temperatura</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komunikacja wewnętrzna - dobra komunikacja między pracownikami i pracodawcą</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bezpieczeństwo zatrudnienia - aby były utrzymywane warunki BHP</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elastyczne godziny pracy</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działania integrujące pracowników </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możliwość korzystania z auta służbowego lub komórki do celów prywatnych </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dodatkowa opieka medyczna</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dodatkowe ubezpieczenia </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bony towarowe </a:t>
            </a:r>
            <a:endParaRPr sz="1000">
              <a:latin typeface="Spectral"/>
              <a:ea typeface="Spectral"/>
              <a:cs typeface="Spectral"/>
              <a:sym typeface="Spectral"/>
            </a:endParaRPr>
          </a:p>
          <a:p>
            <a:pPr marL="457200" lvl="0" indent="-292100" algn="l" rtl="0">
              <a:lnSpc>
                <a:spcPct val="115000"/>
              </a:lnSpc>
              <a:spcBef>
                <a:spcPts val="0"/>
              </a:spcBef>
              <a:spcAft>
                <a:spcPts val="0"/>
              </a:spcAft>
              <a:buClr>
                <a:srgbClr val="000000"/>
              </a:buClr>
              <a:buSzPts val="1000"/>
              <a:buFont typeface="Spectral"/>
              <a:buChar char="-"/>
            </a:pPr>
            <a:r>
              <a:rPr lang="pl" sz="1000">
                <a:latin typeface="Spectral"/>
                <a:ea typeface="Spectral"/>
                <a:cs typeface="Spectral"/>
                <a:sym typeface="Spectral"/>
              </a:rPr>
              <a:t>karty do siłowni lub ośrodków sportowych </a:t>
            </a:r>
            <a:endParaRPr sz="1000">
              <a:latin typeface="Spectral"/>
              <a:ea typeface="Spectral"/>
              <a:cs typeface="Spectral"/>
              <a:sym typeface="Spectral"/>
            </a:endParaRPr>
          </a:p>
          <a:p>
            <a:pPr marL="457200" lvl="0" indent="-292100" algn="l" rtl="0">
              <a:spcBef>
                <a:spcPts val="0"/>
              </a:spcBef>
              <a:spcAft>
                <a:spcPts val="0"/>
              </a:spcAft>
              <a:buClr>
                <a:srgbClr val="000000"/>
              </a:buClr>
              <a:buSzPts val="1000"/>
              <a:buFont typeface="Spectral"/>
              <a:buChar char="-"/>
            </a:pPr>
            <a:r>
              <a:rPr lang="pl" sz="1000">
                <a:latin typeface="Spectral"/>
                <a:ea typeface="Spectral"/>
                <a:cs typeface="Spectral"/>
                <a:sym typeface="Spectral"/>
              </a:rPr>
              <a:t>bezpłatne posiłki </a:t>
            </a:r>
            <a:endParaRPr sz="1000">
              <a:latin typeface="Spectral"/>
              <a:ea typeface="Spectral"/>
              <a:cs typeface="Spectral"/>
              <a:sym typeface="Spectral"/>
            </a:endParaRPr>
          </a:p>
          <a:p>
            <a:pPr marL="457200" lvl="0" indent="-292100" algn="l" rtl="0">
              <a:spcBef>
                <a:spcPts val="0"/>
              </a:spcBef>
              <a:spcAft>
                <a:spcPts val="0"/>
              </a:spcAft>
              <a:buClr>
                <a:srgbClr val="000000"/>
              </a:buClr>
              <a:buSzPts val="1000"/>
              <a:buFont typeface="Spectral"/>
              <a:buChar char="-"/>
            </a:pPr>
            <a:r>
              <a:rPr lang="pl" sz="1000">
                <a:latin typeface="Spectral"/>
                <a:ea typeface="Spectral"/>
                <a:cs typeface="Spectral"/>
                <a:sym typeface="Spectral"/>
              </a:rPr>
              <a:t>gabinet masażu w  miejscu pracy</a:t>
            </a:r>
            <a:endParaRPr sz="1000">
              <a:latin typeface="Spectral"/>
              <a:ea typeface="Spectral"/>
              <a:cs typeface="Spectral"/>
              <a:sym typeface="Spectral"/>
            </a:endParaRPr>
          </a:p>
          <a:p>
            <a:pPr marL="457200" lvl="0" indent="-292100" algn="l" rtl="0">
              <a:spcBef>
                <a:spcPts val="0"/>
              </a:spcBef>
              <a:spcAft>
                <a:spcPts val="0"/>
              </a:spcAft>
              <a:buClr>
                <a:srgbClr val="000000"/>
              </a:buClr>
              <a:buSzPts val="1000"/>
              <a:buFont typeface="Spectral"/>
              <a:buChar char="-"/>
            </a:pPr>
            <a:r>
              <a:rPr lang="pl" sz="1000">
                <a:latin typeface="Spectral"/>
                <a:ea typeface="Spectral"/>
                <a:cs typeface="Spectral"/>
                <a:sym typeface="Spectral"/>
              </a:rPr>
              <a:t>… i wiele innych</a:t>
            </a:r>
            <a:endParaRPr sz="1000">
              <a:latin typeface="Spectral"/>
              <a:ea typeface="Spectral"/>
              <a:cs typeface="Spectral"/>
              <a:sym typeface="Spectral"/>
            </a:endParaRPr>
          </a:p>
          <a:p>
            <a:pPr marL="0" lvl="0" indent="0" algn="l" rtl="0">
              <a:spcBef>
                <a:spcPts val="0"/>
              </a:spcBef>
              <a:spcAft>
                <a:spcPts val="0"/>
              </a:spcAft>
              <a:buNone/>
            </a:pPr>
            <a:endParaRPr sz="8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33547391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33547391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Chodzi o to by pokazać potencjalnym pracownikom, że warto pracować w tej firmie. Trzeba zachęcać ludzi do zatrudnienia się w tej firmie, przecież człowiek nie chce pracować, gdzieś gdzie firma ma słaby wizerunek woli pójść tam gdzie jest dobry wizerunek i ma zapewnioną wygodę pracy. W skrócie polega na promowaniu firmy.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b348996260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b348996260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Spectral"/>
              <a:buChar char="-"/>
            </a:pPr>
            <a:r>
              <a:rPr lang="pl" sz="200"/>
              <a:t>  </a:t>
            </a:r>
            <a:r>
              <a:rPr lang="pl" sz="1200">
                <a:latin typeface="Spectral"/>
                <a:ea typeface="Spectral"/>
                <a:cs typeface="Spectral"/>
                <a:sym typeface="Spectral"/>
              </a:rPr>
              <a:t>portale pracy</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zakładka ,,Kariera’’</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media społecznościowe - np. instagram, facebook </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oferty pracy</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ambasadorzy firm - aby pracownicy polecali firmę jako dobre miejsce pracy</a:t>
            </a:r>
            <a:endParaRPr sz="1200">
              <a:latin typeface="Spectral"/>
              <a:ea typeface="Spectral"/>
              <a:cs typeface="Spectral"/>
              <a:sym typeface="Spectral"/>
            </a:endParaRPr>
          </a:p>
          <a:p>
            <a:pPr marL="457200" lvl="0" indent="-304800" algn="l" rtl="0">
              <a:lnSpc>
                <a:spcPct val="115000"/>
              </a:lnSpc>
              <a:spcBef>
                <a:spcPts val="0"/>
              </a:spcBef>
              <a:spcAft>
                <a:spcPts val="0"/>
              </a:spcAft>
              <a:buClr>
                <a:srgbClr val="000000"/>
              </a:buClr>
              <a:buSzPts val="1200"/>
              <a:buFont typeface="Spectral"/>
              <a:buChar char="-"/>
            </a:pPr>
            <a:r>
              <a:rPr lang="pl" sz="1200">
                <a:latin typeface="Spectral"/>
                <a:ea typeface="Spectral"/>
                <a:cs typeface="Spectral"/>
                <a:sym typeface="Spectral"/>
              </a:rPr>
              <a:t>targi pracy</a:t>
            </a:r>
            <a:endParaRPr sz="1200">
              <a:latin typeface="Spectral"/>
              <a:ea typeface="Spectral"/>
              <a:cs typeface="Spectral"/>
              <a:sym typeface="Spectral"/>
            </a:endParaRPr>
          </a:p>
          <a:p>
            <a:pPr marL="457200" lvl="0" indent="-298450" algn="l" rtl="0">
              <a:lnSpc>
                <a:spcPct val="115000"/>
              </a:lnSpc>
              <a:spcBef>
                <a:spcPts val="0"/>
              </a:spcBef>
              <a:spcAft>
                <a:spcPts val="0"/>
              </a:spcAft>
              <a:buClr>
                <a:srgbClr val="000000"/>
              </a:buClr>
              <a:buSzPts val="1100"/>
              <a:buFont typeface="Spectral"/>
              <a:buChar char="-"/>
            </a:pPr>
            <a:r>
              <a:rPr lang="pl">
                <a:latin typeface="Spectral"/>
                <a:ea typeface="Spectral"/>
                <a:cs typeface="Spectral"/>
                <a:sym typeface="Spectral"/>
              </a:rPr>
              <a:t>dni otwarte</a:t>
            </a:r>
            <a:endParaRPr>
              <a:latin typeface="Spectral"/>
              <a:ea typeface="Spectral"/>
              <a:cs typeface="Spectral"/>
              <a:sym typeface="Spectral"/>
            </a:endParaRPr>
          </a:p>
          <a:p>
            <a:pPr marL="0" lvl="0" indent="0" algn="l" rtl="0">
              <a:spcBef>
                <a:spcPts val="16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b4afa94048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b4afa9404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Warto by było powiedzieć jakie są główne cele employer brandingu.</a:t>
            </a:r>
            <a:endParaRPr/>
          </a:p>
          <a:p>
            <a:pPr marL="0" lvl="0" indent="0" algn="l" rtl="0">
              <a:spcBef>
                <a:spcPts val="0"/>
              </a:spcBef>
              <a:spcAft>
                <a:spcPts val="0"/>
              </a:spcAft>
              <a:buNone/>
            </a:pPr>
            <a:r>
              <a:rPr lang="pl"/>
              <a:t>Głównymi celami Eb jest:</a:t>
            </a:r>
            <a:endParaRPr/>
          </a:p>
          <a:p>
            <a:pPr marL="457200" lvl="0" indent="-298450" algn="l" rtl="0">
              <a:spcBef>
                <a:spcPts val="0"/>
              </a:spcBef>
              <a:spcAft>
                <a:spcPts val="0"/>
              </a:spcAft>
              <a:buSzPts val="1100"/>
              <a:buChar char="-"/>
            </a:pPr>
            <a:r>
              <a:rPr lang="pl"/>
              <a:t>wspomaganie procesu pozyskiwania kadr</a:t>
            </a:r>
            <a:endParaRPr/>
          </a:p>
          <a:p>
            <a:pPr marL="457200" lvl="0" indent="-298450" algn="l" rtl="0">
              <a:lnSpc>
                <a:spcPct val="115000"/>
              </a:lnSpc>
              <a:spcBef>
                <a:spcPts val="0"/>
              </a:spcBef>
              <a:spcAft>
                <a:spcPts val="0"/>
              </a:spcAft>
              <a:buSzPts val="1100"/>
              <a:buFont typeface="Lato"/>
              <a:buChar char="-"/>
            </a:pPr>
            <a:r>
              <a:rPr lang="pl">
                <a:latin typeface="Lato"/>
                <a:ea typeface="Lato"/>
                <a:cs typeface="Lato"/>
                <a:sym typeface="Lato"/>
              </a:rPr>
              <a:t>utrzymanie właściwych pracowników w firmie</a:t>
            </a:r>
            <a:endParaRPr>
              <a:latin typeface="Lato"/>
              <a:ea typeface="Lato"/>
              <a:cs typeface="Lato"/>
              <a:sym typeface="Lato"/>
            </a:endParaRPr>
          </a:p>
          <a:p>
            <a:pPr marL="457200" lvl="0" indent="-298450" algn="l" rtl="0">
              <a:lnSpc>
                <a:spcPct val="115000"/>
              </a:lnSpc>
              <a:spcBef>
                <a:spcPts val="0"/>
              </a:spcBef>
              <a:spcAft>
                <a:spcPts val="0"/>
              </a:spcAft>
              <a:buSzPts val="1100"/>
              <a:buFont typeface="Lato"/>
              <a:buChar char="-"/>
            </a:pPr>
            <a:r>
              <a:rPr lang="pl">
                <a:latin typeface="Lato"/>
                <a:ea typeface="Lato"/>
                <a:cs typeface="Lato"/>
                <a:sym typeface="Lato"/>
              </a:rPr>
              <a:t>autentyczne zaangażowanie pracowników firmy w realizację jej celów</a:t>
            </a:r>
            <a:endParaRPr>
              <a:latin typeface="Lato"/>
              <a:ea typeface="Lato"/>
              <a:cs typeface="Lato"/>
              <a:sym typeface="Lato"/>
            </a:endParaRPr>
          </a:p>
          <a:p>
            <a:pPr marL="457200" lvl="0" indent="0" algn="l" rtl="0">
              <a:spcBef>
                <a:spcPts val="16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335473918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335473918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Procesy rekrutacyjne w firmie czyli pozyskiwanie pracowników przechodzi o wiele lepiej jeśli wizerunek pracodawcy, firmy jest na bardzo dobrym poziomie. Pozytywny obraz przedsiębiorstwa pozwala uzyskać przewagę na rynku. Zyskują także większe zainteresowanie wśród osób poszukujących pracę, ludzie chętniej wybierają marki pozytywnie kojarzone jako miejsce swojej przyszłej pracy.</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335473918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33547391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pl" sz="1000">
                <a:latin typeface="Spectral"/>
                <a:ea typeface="Spectral"/>
                <a:cs typeface="Spectral"/>
                <a:sym typeface="Spectral"/>
              </a:rPr>
              <a:t>Media społecznościowe mogą być wykorzystywane w EB. Jednym z najczęściej wykorzystywanych medii do EB jest Instagram. Zakładanie kont na Instagramie jako marki ( pracodawcy ) to już norma. Instagram ma ok. 400 mln użytkowników spośród których 95% ma mniej niż 35 lat.  Podobnie jest też z kontami na facebooku ( facebook ma 2,4 miliarda użytkowników). Konto na instagramie czy też facebooku jako reklama marki ( pracodawcy)  to bardzo dobry ruch jeśli chcemy budować wizerunek pracodawcy. </a:t>
            </a:r>
            <a:endParaRPr sz="1000">
              <a:latin typeface="Spectral"/>
              <a:ea typeface="Spectral"/>
              <a:cs typeface="Spectral"/>
              <a:sym typeface="Spectral"/>
            </a:endParaRPr>
          </a:p>
          <a:p>
            <a:pPr marL="0" lvl="0" indent="0" algn="l" rtl="0">
              <a:lnSpc>
                <a:spcPct val="115000"/>
              </a:lnSpc>
              <a:spcBef>
                <a:spcPts val="1600"/>
              </a:spcBef>
              <a:spcAft>
                <a:spcPts val="160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mbegroup.pl/business/employer-brand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url=https%3A%2F%2Fwww.absolvent.pl%2Ftalentdays%2Fwarszawa-targi-pracy&amp;psig=AOvVaw26XJyYt9K-gKHiS6WhLE79&amp;ust=1610204189191000&amp;source=images&amp;cd=vfe&amp;ved=0CAIQjRxqFwoTCLilvZjMjO4CFQAAAAAdAAAAABAD"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markapracodawcy.pl/lidl-z-nagroda-friendly-workplace-2020/" TargetMode="External"/><Relationship Id="rId5" Type="http://schemas.openxmlformats.org/officeDocument/2006/relationships/hyperlink" Target="https://www.nmsagency.com/single-post/2017/05/31/Dlaczego-warto-rozwija%C4%87-employer-branding-i-marketing-rekrutacyjny" TargetMode="External"/><Relationship Id="rId4" Type="http://schemas.openxmlformats.org/officeDocument/2006/relationships/hyperlink" Target="https://www.google.com/url?sa=i&amp;url=https%3A%2F%2Fwww.nmsagency.com%2Fsingle-post%2F2017%2F05%2F31%2FDlaczego-warto-rozwija%25C4%2587-employer-branding-i-marketing-rekrutacyjny&amp;psig=AOvVaw2uaiIgTYUteh0DWbvq90b6&amp;ust=1610203933711000&amp;source=images&amp;cd=vfe&amp;ved=0CAIQjRxqFwoTCLij_6HLjO4CFQAAAAAdAAAAAB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606600"/>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4500">
                <a:latin typeface="Amatic SC"/>
                <a:ea typeface="Amatic SC"/>
                <a:cs typeface="Amatic SC"/>
                <a:sym typeface="Amatic SC"/>
              </a:rPr>
              <a:t>Employer Branding </a:t>
            </a:r>
            <a:endParaRPr sz="4500">
              <a:latin typeface="Amatic SC"/>
              <a:ea typeface="Amatic SC"/>
              <a:cs typeface="Amatic SC"/>
              <a:sym typeface="Amatic SC"/>
            </a:endParaRPr>
          </a:p>
          <a:p>
            <a:pPr marL="0" lvl="0" indent="0" algn="l" rtl="0">
              <a:spcBef>
                <a:spcPts val="0"/>
              </a:spcBef>
              <a:spcAft>
                <a:spcPts val="0"/>
              </a:spcAft>
              <a:buNone/>
            </a:pPr>
            <a:r>
              <a:rPr lang="pl" sz="2500"/>
              <a:t> </a:t>
            </a:r>
            <a:r>
              <a:rPr lang="pl" sz="2500">
                <a:latin typeface="Amatic SC"/>
                <a:ea typeface="Amatic SC"/>
                <a:cs typeface="Amatic SC"/>
                <a:sym typeface="Amatic SC"/>
              </a:rPr>
              <a:t>pracodawca jako marka</a:t>
            </a:r>
            <a:r>
              <a:rPr lang="pl" sz="4500">
                <a:latin typeface="Amatic SC"/>
                <a:ea typeface="Amatic SC"/>
                <a:cs typeface="Amatic SC"/>
                <a:sym typeface="Amatic SC"/>
              </a:rPr>
              <a:t> </a:t>
            </a:r>
            <a:endParaRPr sz="4500">
              <a:latin typeface="Amatic SC"/>
              <a:ea typeface="Amatic SC"/>
              <a:cs typeface="Amatic SC"/>
              <a:sym typeface="Amatic SC"/>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1600">
                <a:latin typeface="Amatic SC"/>
                <a:ea typeface="Amatic SC"/>
                <a:cs typeface="Amatic SC"/>
                <a:sym typeface="Amatic SC"/>
              </a:rPr>
              <a:t>Wanda Burblis, Klaudia Moszczyńska, </a:t>
            </a:r>
            <a:endParaRPr sz="1600">
              <a:latin typeface="Amatic SC"/>
              <a:ea typeface="Amatic SC"/>
              <a:cs typeface="Amatic SC"/>
              <a:sym typeface="Amatic SC"/>
            </a:endParaRPr>
          </a:p>
          <a:p>
            <a:pPr marL="0" lvl="0" indent="0" algn="l" rtl="0">
              <a:spcBef>
                <a:spcPts val="0"/>
              </a:spcBef>
              <a:spcAft>
                <a:spcPts val="0"/>
              </a:spcAft>
              <a:buNone/>
            </a:pPr>
            <a:r>
              <a:rPr lang="pl" sz="1600">
                <a:latin typeface="Amatic SC"/>
                <a:ea typeface="Amatic SC"/>
                <a:cs typeface="Amatic SC"/>
                <a:sym typeface="Amatic SC"/>
              </a:rPr>
              <a:t>Katarzyna Mrzygłocka </a:t>
            </a:r>
            <a:endParaRPr sz="1600">
              <a:latin typeface="Amatic SC"/>
              <a:ea typeface="Amatic SC"/>
              <a:cs typeface="Amatic SC"/>
              <a:sym typeface="Amatic SC"/>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297500" y="3813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Przykład social media w EB. Profil </a:t>
            </a:r>
            <a:endParaRPr>
              <a:latin typeface="Spectral"/>
              <a:ea typeface="Spectral"/>
              <a:cs typeface="Spectral"/>
              <a:sym typeface="Spectral"/>
            </a:endParaRPr>
          </a:p>
        </p:txBody>
      </p:sp>
      <p:sp>
        <p:nvSpPr>
          <p:cNvPr id="195" name="Google Shape;195;p22"/>
          <p:cNvSpPr txBox="1">
            <a:spLocks noGrp="1"/>
          </p:cNvSpPr>
          <p:nvPr>
            <p:ph type="body" idx="1"/>
          </p:nvPr>
        </p:nvSpPr>
        <p:spPr>
          <a:xfrm>
            <a:off x="114875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a:t>   </a:t>
            </a:r>
            <a:endParaRPr/>
          </a:p>
        </p:txBody>
      </p:sp>
      <p:pic>
        <p:nvPicPr>
          <p:cNvPr id="196" name="Google Shape;196;p22"/>
          <p:cNvPicPr preferRelativeResize="0"/>
          <p:nvPr/>
        </p:nvPicPr>
        <p:blipFill>
          <a:blip r:embed="rId3">
            <a:alphaModFix/>
          </a:blip>
          <a:stretch>
            <a:fillRect/>
          </a:stretch>
        </p:blipFill>
        <p:spPr>
          <a:xfrm>
            <a:off x="128763" y="1666000"/>
            <a:ext cx="8886476" cy="2542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Konferencje, targi pracy</a:t>
            </a:r>
            <a:endParaRPr>
              <a:latin typeface="Spectral"/>
              <a:ea typeface="Spectral"/>
              <a:cs typeface="Spectral"/>
              <a:sym typeface="Spectral"/>
            </a:endParaRPr>
          </a:p>
        </p:txBody>
      </p:sp>
      <p:sp>
        <p:nvSpPr>
          <p:cNvPr id="202" name="Google Shape;202;p23"/>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możliwość bezpośredniego zapoznania potencjalnych pracowników </a:t>
            </a:r>
            <a:endParaRPr sz="2000">
              <a:latin typeface="Spectral"/>
              <a:ea typeface="Spectral"/>
              <a:cs typeface="Spectral"/>
              <a:sym typeface="Spectral"/>
            </a:endParaRPr>
          </a:p>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zwiększanie/budowanie rozpoznawalności marki </a:t>
            </a:r>
            <a:endParaRPr sz="2000">
              <a:latin typeface="Spectral"/>
              <a:ea typeface="Spectral"/>
              <a:cs typeface="Spectral"/>
              <a:sym typeface="Spectral"/>
            </a:endParaRPr>
          </a:p>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pozyskiwanie nowych pracowników </a:t>
            </a:r>
            <a:endParaRPr sz="2000">
              <a:latin typeface="Spectral"/>
              <a:ea typeface="Spectral"/>
              <a:cs typeface="Spectral"/>
              <a:sym typeface="Spectral"/>
            </a:endParaRPr>
          </a:p>
        </p:txBody>
      </p:sp>
      <p:sp>
        <p:nvSpPr>
          <p:cNvPr id="203" name="Google Shape;203;p23"/>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4" name="Google Shape;204;p23"/>
          <p:cNvPicPr preferRelativeResize="0"/>
          <p:nvPr/>
        </p:nvPicPr>
        <p:blipFill>
          <a:blip r:embed="rId3">
            <a:alphaModFix/>
          </a:blip>
          <a:stretch>
            <a:fillRect/>
          </a:stretch>
        </p:blipFill>
        <p:spPr>
          <a:xfrm>
            <a:off x="4933226" y="1133275"/>
            <a:ext cx="3242974" cy="363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pl" sz="2000">
                <a:latin typeface="Spectral"/>
                <a:ea typeface="Spectral"/>
                <a:cs typeface="Spectral"/>
                <a:sym typeface="Spectral"/>
              </a:rPr>
              <a:t>Aktywna promocja firmy na uczelniach wyższych </a:t>
            </a:r>
            <a:endParaRPr>
              <a:latin typeface="Spectral"/>
              <a:ea typeface="Spectral"/>
              <a:cs typeface="Spectral"/>
              <a:sym typeface="Spectral"/>
            </a:endParaRPr>
          </a:p>
        </p:txBody>
      </p:sp>
      <p:sp>
        <p:nvSpPr>
          <p:cNvPr id="210" name="Google Shape;210;p24"/>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pozytywne opinie wśród studentów</a:t>
            </a:r>
            <a:endParaRPr sz="2000">
              <a:latin typeface="Spectral"/>
              <a:ea typeface="Spectral"/>
              <a:cs typeface="Spectral"/>
              <a:sym typeface="Spectral"/>
            </a:endParaRPr>
          </a:p>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pozyskiwanie lojalnych i ambitnych pracowników </a:t>
            </a:r>
            <a:endParaRPr sz="2000">
              <a:latin typeface="Spectral"/>
              <a:ea typeface="Spectral"/>
              <a:cs typeface="Spectral"/>
              <a:sym typeface="Spectral"/>
            </a:endParaRPr>
          </a:p>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osoby młode i bez doświadczenia szybko chłoną wiedzę i kulturę organizacji </a:t>
            </a:r>
            <a:endParaRPr sz="2000">
              <a:latin typeface="Spectral"/>
              <a:ea typeface="Spectral"/>
              <a:cs typeface="Spectral"/>
              <a:sym typeface="Spectral"/>
            </a:endParaRPr>
          </a:p>
        </p:txBody>
      </p:sp>
      <p:pic>
        <p:nvPicPr>
          <p:cNvPr id="211" name="Google Shape;211;p24"/>
          <p:cNvPicPr preferRelativeResize="0"/>
          <p:nvPr/>
        </p:nvPicPr>
        <p:blipFill>
          <a:blip r:embed="rId3">
            <a:alphaModFix/>
          </a:blip>
          <a:stretch>
            <a:fillRect/>
          </a:stretch>
        </p:blipFill>
        <p:spPr>
          <a:xfrm>
            <a:off x="4961675" y="1567550"/>
            <a:ext cx="3374725" cy="3374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title"/>
          </p:nvPr>
        </p:nvSpPr>
        <p:spPr>
          <a:xfrm>
            <a:off x="1297500" y="4061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Badanie opinii pracowników</a:t>
            </a:r>
            <a:endParaRPr>
              <a:latin typeface="Spectral"/>
              <a:ea typeface="Spectral"/>
              <a:cs typeface="Spectral"/>
              <a:sym typeface="Spectral"/>
            </a:endParaRPr>
          </a:p>
        </p:txBody>
      </p:sp>
      <p:sp>
        <p:nvSpPr>
          <p:cNvPr id="217" name="Google Shape;217;p2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FFFFFF"/>
              </a:buClr>
              <a:buSzPts val="1900"/>
              <a:buFont typeface="Spectral"/>
              <a:buChar char="-"/>
            </a:pPr>
            <a:r>
              <a:rPr lang="pl" sz="1900">
                <a:solidFill>
                  <a:srgbClr val="FFFFFF"/>
                </a:solidFill>
                <a:latin typeface="Spectral"/>
                <a:ea typeface="Spectral"/>
                <a:cs typeface="Spectral"/>
                <a:sym typeface="Spectral"/>
              </a:rPr>
              <a:t>pracownicy czują się docenieni faktem iż ich zdanie też się liczy</a:t>
            </a:r>
            <a:endParaRPr sz="1900">
              <a:solidFill>
                <a:srgbClr val="FFFFFF"/>
              </a:solidFill>
              <a:latin typeface="Spectral"/>
              <a:ea typeface="Spectral"/>
              <a:cs typeface="Spectral"/>
              <a:sym typeface="Spectral"/>
            </a:endParaRPr>
          </a:p>
          <a:p>
            <a:pPr marL="457200" lvl="0" indent="-349250" algn="l" rtl="0">
              <a:spcBef>
                <a:spcPts val="0"/>
              </a:spcBef>
              <a:spcAft>
                <a:spcPts val="0"/>
              </a:spcAft>
              <a:buClr>
                <a:srgbClr val="FFFFFF"/>
              </a:buClr>
              <a:buSzPts val="1900"/>
              <a:buFont typeface="Spectral"/>
              <a:buChar char="-"/>
            </a:pPr>
            <a:r>
              <a:rPr lang="pl" sz="1900">
                <a:solidFill>
                  <a:srgbClr val="FFFFFF"/>
                </a:solidFill>
                <a:latin typeface="Spectral"/>
                <a:ea typeface="Spectral"/>
                <a:cs typeface="Spectral"/>
                <a:sym typeface="Spectral"/>
              </a:rPr>
              <a:t>zwiększa zaangażowanie pracowników </a:t>
            </a:r>
            <a:endParaRPr sz="1900">
              <a:solidFill>
                <a:srgbClr val="FFFFFF"/>
              </a:solidFill>
              <a:latin typeface="Spectral"/>
              <a:ea typeface="Spectral"/>
              <a:cs typeface="Spectral"/>
              <a:sym typeface="Spectral"/>
            </a:endParaRPr>
          </a:p>
          <a:p>
            <a:pPr marL="457200" lvl="0" indent="-349250" algn="l" rtl="0">
              <a:spcBef>
                <a:spcPts val="0"/>
              </a:spcBef>
              <a:spcAft>
                <a:spcPts val="0"/>
              </a:spcAft>
              <a:buClr>
                <a:srgbClr val="FFFFFF"/>
              </a:buClr>
              <a:buSzPts val="1900"/>
              <a:buFont typeface="Spectral"/>
              <a:buChar char="-"/>
            </a:pPr>
            <a:r>
              <a:rPr lang="pl" sz="1900">
                <a:solidFill>
                  <a:srgbClr val="FFFFFF"/>
                </a:solidFill>
                <a:latin typeface="Spectral"/>
                <a:ea typeface="Spectral"/>
                <a:cs typeface="Spectral"/>
                <a:sym typeface="Spectral"/>
              </a:rPr>
              <a:t>pracownicy mogą mieć dobre pomysły dotyczących zmian w firmie </a:t>
            </a:r>
            <a:endParaRPr sz="1900">
              <a:solidFill>
                <a:srgbClr val="FFFFFF"/>
              </a:solidFill>
              <a:latin typeface="Spectral"/>
              <a:ea typeface="Spectral"/>
              <a:cs typeface="Spectral"/>
              <a:sym typeface="Spectral"/>
            </a:endParaRPr>
          </a:p>
        </p:txBody>
      </p:sp>
      <p:sp>
        <p:nvSpPr>
          <p:cNvPr id="218" name="Google Shape;218;p2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9" name="Google Shape;219;p25"/>
          <p:cNvPicPr preferRelativeResize="0"/>
          <p:nvPr/>
        </p:nvPicPr>
        <p:blipFill>
          <a:blip r:embed="rId3">
            <a:alphaModFix/>
          </a:blip>
          <a:stretch>
            <a:fillRect/>
          </a:stretch>
        </p:blipFill>
        <p:spPr>
          <a:xfrm>
            <a:off x="4700700" y="1567550"/>
            <a:ext cx="4112675" cy="3013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6" name="Google Shape;226;p26"/>
          <p:cNvPicPr preferRelativeResize="0"/>
          <p:nvPr/>
        </p:nvPicPr>
        <p:blipFill>
          <a:blip r:embed="rId3">
            <a:alphaModFix/>
          </a:blip>
          <a:stretch>
            <a:fillRect/>
          </a:stretch>
        </p:blipFill>
        <p:spPr>
          <a:xfrm>
            <a:off x="1151000" y="166675"/>
            <a:ext cx="7413600" cy="4810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Lidl “Friendly Workplace 2020” - Employer Branding Marka</a:t>
            </a:r>
            <a:endParaRPr>
              <a:latin typeface="Spectral"/>
              <a:ea typeface="Spectral"/>
              <a:cs typeface="Spectral"/>
              <a:sym typeface="Spectral"/>
            </a:endParaRPr>
          </a:p>
          <a:p>
            <a:pPr marL="0" lvl="0" indent="0" algn="l" rtl="0">
              <a:spcBef>
                <a:spcPts val="0"/>
              </a:spcBef>
              <a:spcAft>
                <a:spcPts val="0"/>
              </a:spcAft>
              <a:buNone/>
            </a:pPr>
            <a:endParaRPr/>
          </a:p>
        </p:txBody>
      </p:sp>
      <p:sp>
        <p:nvSpPr>
          <p:cNvPr id="232" name="Google Shape;232;p27"/>
          <p:cNvSpPr txBox="1">
            <a:spLocks noGrp="1"/>
          </p:cNvSpPr>
          <p:nvPr>
            <p:ph type="body" idx="1"/>
          </p:nvPr>
        </p:nvSpPr>
        <p:spPr>
          <a:xfrm>
            <a:off x="1359475" y="1307850"/>
            <a:ext cx="7038900" cy="3587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pl">
                <a:solidFill>
                  <a:srgbClr val="FFFFFF"/>
                </a:solidFill>
                <a:latin typeface="Spectral"/>
                <a:ea typeface="Spectral"/>
                <a:cs typeface="Spectral"/>
                <a:sym typeface="Spectral"/>
              </a:rPr>
              <a:t>Wysoka jakość oferowanych produktów, otwartość na Klienta, świetni Pracownicy. Lidl Polska tworzy atmosferę pracy, która umożliwia podejmowanie własnych inicjatyw. Inicjatywa powołania osoby zaufania dedykowanej do pomocy pracownikom - zapewnia im to poczucie wsparcia i bezpieczeństwa. Ważnym filarem jest nieustanny rozwój pracownika 55% awansów w firmie to awanse wewnętrzne. Wśród programów rozwojowych systemy motywacyjne, kursy językowe, Global Mobility - możliwość wyjazdu za granicę w ramach wymiany. Na uwagę zasługuje podejście do Work Life Balance. Lidl dostrzega takie potrzeby pracowników jak m.in. elastyczny czas pracy czy różnorodny zakres etatów. Benefity, imprezy integracyjne z udziałem rodziny, promowanie aktywności fizycznej, nowoczesne biura i pomieszczenia socjalne. wyprawka dla maluszka, Sabbatical - Środa pełna zdrowia świeże owoce lub warzywa. Bierzemy odpowiedzialność za zdrowie i bezpieczeństwo pracowników komfortowy strój 100% bawełna. Fit Monday dla osób które w pracy chcą czuć się fit. Warsztaty organizowane w ramach projektu Lidl Management Academy to szansa na spotkanie nauki z biznesem, studentów i absolwentów będących na początku swojej drogi zawodowej z doświadczonymi ekspertami – managerami z firmy Lidl.</a:t>
            </a:r>
            <a:endParaRPr sz="1700">
              <a:solidFill>
                <a:srgbClr val="FFFFFF"/>
              </a:solidFill>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1297500" y="393750"/>
            <a:ext cx="7038900" cy="5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Employer Branding w Polsce</a:t>
            </a:r>
            <a:endParaRPr>
              <a:latin typeface="Spectral"/>
              <a:ea typeface="Spectral"/>
              <a:cs typeface="Spectral"/>
              <a:sym typeface="Spectral"/>
            </a:endParaRPr>
          </a:p>
        </p:txBody>
      </p:sp>
      <p:sp>
        <p:nvSpPr>
          <p:cNvPr id="238" name="Google Shape;238;p28"/>
          <p:cNvSpPr txBox="1">
            <a:spLocks noGrp="1"/>
          </p:cNvSpPr>
          <p:nvPr>
            <p:ph type="body" idx="1"/>
          </p:nvPr>
        </p:nvSpPr>
        <p:spPr>
          <a:xfrm>
            <a:off x="1165050" y="892600"/>
            <a:ext cx="7820700" cy="4065000"/>
          </a:xfrm>
          <a:prstGeom prst="rect">
            <a:avLst/>
          </a:prstGeom>
        </p:spPr>
        <p:txBody>
          <a:bodyPr spcFirstLastPara="1" wrap="square" lIns="91425" tIns="91425" rIns="91425" bIns="91425" anchor="t" anchorCtr="0">
            <a:noAutofit/>
          </a:bodyPr>
          <a:lstStyle/>
          <a:p>
            <a:pPr marL="0" lvl="0" indent="0" algn="l" rtl="0">
              <a:lnSpc>
                <a:spcPct val="142850"/>
              </a:lnSpc>
              <a:spcBef>
                <a:spcPts val="0"/>
              </a:spcBef>
              <a:spcAft>
                <a:spcPts val="0"/>
              </a:spcAft>
              <a:buNone/>
            </a:pPr>
            <a:r>
              <a:rPr lang="pl" sz="1150">
                <a:solidFill>
                  <a:srgbClr val="FFFFFF"/>
                </a:solidFill>
                <a:latin typeface="Spectral"/>
                <a:ea typeface="Spectral"/>
                <a:cs typeface="Spectral"/>
                <a:sym typeface="Spectral"/>
              </a:rPr>
              <a:t>Według badań firmy Randstad z 2011 roku w niemal dwóch firmach na trzy (62%) prowadzone były różne  działania zewnętrzne, skierowane na budowę pozytywnego wizerunku pracodawcy w grupie potencjalnych pracowników i klientów. Zewnętrzne działania wizerunkowe podejmowały wówczas przede wszystkim:</a:t>
            </a:r>
            <a:endParaRPr sz="1150">
              <a:solidFill>
                <a:srgbClr val="FFFFFF"/>
              </a:solidFill>
              <a:latin typeface="Spectral"/>
              <a:ea typeface="Spectral"/>
              <a:cs typeface="Spectral"/>
              <a:sym typeface="Spectral"/>
            </a:endParaRPr>
          </a:p>
          <a:p>
            <a:pPr marL="457200" lvl="0" indent="-301625" algn="l" rtl="0">
              <a:spcBef>
                <a:spcPts val="1100"/>
              </a:spcBef>
              <a:spcAft>
                <a:spcPts val="0"/>
              </a:spcAft>
              <a:buClr>
                <a:srgbClr val="FFFFFF"/>
              </a:buClr>
              <a:buSzPts val="1150"/>
              <a:buFont typeface="Spectral"/>
              <a:buChar char="●"/>
            </a:pPr>
            <a:r>
              <a:rPr lang="pl" sz="1150">
                <a:solidFill>
                  <a:srgbClr val="FFFFFF"/>
                </a:solidFill>
                <a:latin typeface="Spectral"/>
                <a:ea typeface="Spectral"/>
                <a:cs typeface="Spectral"/>
                <a:sym typeface="Spectral"/>
              </a:rPr>
              <a:t>duże firmy </a:t>
            </a:r>
            <a:endParaRPr sz="1150">
              <a:solidFill>
                <a:srgbClr val="FFFFFF"/>
              </a:solidFill>
              <a:latin typeface="Spectral"/>
              <a:ea typeface="Spectral"/>
              <a:cs typeface="Spectral"/>
              <a:sym typeface="Spectral"/>
            </a:endParaRPr>
          </a:p>
          <a:p>
            <a:pPr marL="457200" lvl="0" indent="-301625" algn="l" rtl="0">
              <a:spcBef>
                <a:spcPts val="0"/>
              </a:spcBef>
              <a:spcAft>
                <a:spcPts val="0"/>
              </a:spcAft>
              <a:buClr>
                <a:srgbClr val="FFFFFF"/>
              </a:buClr>
              <a:buSzPts val="1150"/>
              <a:buFont typeface="Spectral"/>
              <a:buChar char="●"/>
            </a:pPr>
            <a:r>
              <a:rPr lang="pl" sz="1150">
                <a:solidFill>
                  <a:srgbClr val="FFFFFF"/>
                </a:solidFill>
                <a:latin typeface="Spectral"/>
                <a:ea typeface="Spectral"/>
                <a:cs typeface="Spectral"/>
                <a:sym typeface="Spectral"/>
              </a:rPr>
              <a:t>firmy, których działalność obejmuje eksport i import </a:t>
            </a:r>
            <a:endParaRPr sz="1150">
              <a:solidFill>
                <a:srgbClr val="FFFFFF"/>
              </a:solidFill>
              <a:latin typeface="Spectral"/>
              <a:ea typeface="Spectral"/>
              <a:cs typeface="Spectral"/>
              <a:sym typeface="Spectral"/>
            </a:endParaRPr>
          </a:p>
          <a:p>
            <a:pPr marL="0" lvl="0" indent="0" algn="l" rtl="0">
              <a:lnSpc>
                <a:spcPct val="142850"/>
              </a:lnSpc>
              <a:spcBef>
                <a:spcPts val="1100"/>
              </a:spcBef>
              <a:spcAft>
                <a:spcPts val="0"/>
              </a:spcAft>
              <a:buNone/>
            </a:pPr>
            <a:r>
              <a:rPr lang="pl" sz="1150">
                <a:solidFill>
                  <a:srgbClr val="FFFFFF"/>
                </a:solidFill>
                <a:latin typeface="Spectral"/>
                <a:ea typeface="Spectral"/>
                <a:cs typeface="Spectral"/>
                <a:sym typeface="Spectral"/>
              </a:rPr>
              <a:t>Działania employer brandingowe głównie polegały na wzięciu udziału w targach pracy, prowadzeniu na stronie www zakładki dotyczącej kariery i współpracy z biurami karier na uczelniach.</a:t>
            </a:r>
            <a:endParaRPr sz="1150">
              <a:solidFill>
                <a:srgbClr val="FFFFFF"/>
              </a:solidFill>
              <a:latin typeface="Spectral"/>
              <a:ea typeface="Spectral"/>
              <a:cs typeface="Spectral"/>
              <a:sym typeface="Spectral"/>
            </a:endParaRPr>
          </a:p>
          <a:p>
            <a:pPr marL="0" lvl="0" indent="0" algn="l" rtl="0">
              <a:lnSpc>
                <a:spcPct val="142850"/>
              </a:lnSpc>
              <a:spcBef>
                <a:spcPts val="1100"/>
              </a:spcBef>
              <a:spcAft>
                <a:spcPts val="0"/>
              </a:spcAft>
              <a:buNone/>
            </a:pPr>
            <a:r>
              <a:rPr lang="pl" sz="1150">
                <a:solidFill>
                  <a:srgbClr val="FFFFFF"/>
                </a:solidFill>
                <a:latin typeface="Spectral"/>
                <a:ea typeface="Spectral"/>
                <a:cs typeface="Spectral"/>
                <a:sym typeface="Spectral"/>
              </a:rPr>
              <a:t>Nowsze badania, z 2017 roku, przeprowadzone przez HRM Insitute wykazały, że </a:t>
            </a:r>
            <a:r>
              <a:rPr lang="pl" sz="1150" b="1">
                <a:solidFill>
                  <a:srgbClr val="FFFFFF"/>
                </a:solidFill>
                <a:latin typeface="Spectral"/>
                <a:ea typeface="Spectral"/>
                <a:cs typeface="Spectral"/>
                <a:sym typeface="Spectral"/>
              </a:rPr>
              <a:t>tylko 14% polskich pracodawców posiada jasno sprecyzowaną strategię employer brandingową</a:t>
            </a:r>
            <a:r>
              <a:rPr lang="pl" sz="1150">
                <a:solidFill>
                  <a:srgbClr val="FFFFFF"/>
                </a:solidFill>
                <a:latin typeface="Spectral"/>
                <a:ea typeface="Spectral"/>
                <a:cs typeface="Spectral"/>
                <a:sym typeface="Spectral"/>
              </a:rPr>
              <a:t>, a 32% nadal nad nią pracuje. To samo badanie wykazało, że aż 86% pracodawców uważa, że posiadanie strategii employer brandingowej wpływa na łatwość przyciągania kandydatów do firmy.</a:t>
            </a:r>
            <a:endParaRPr sz="1150">
              <a:solidFill>
                <a:srgbClr val="FFFFFF"/>
              </a:solidFill>
              <a:latin typeface="Spectral"/>
              <a:ea typeface="Spectral"/>
              <a:cs typeface="Spectral"/>
              <a:sym typeface="Spectral"/>
            </a:endParaRPr>
          </a:p>
          <a:p>
            <a:pPr marL="0" lvl="0" indent="0" algn="l" rtl="0">
              <a:lnSpc>
                <a:spcPct val="142850"/>
              </a:lnSpc>
              <a:spcBef>
                <a:spcPts val="1100"/>
              </a:spcBef>
              <a:spcAft>
                <a:spcPts val="0"/>
              </a:spcAft>
              <a:buNone/>
            </a:pPr>
            <a:r>
              <a:rPr lang="pl" sz="1150">
                <a:solidFill>
                  <a:srgbClr val="FFFFFF"/>
                </a:solidFill>
                <a:latin typeface="Spectral"/>
                <a:ea typeface="Spectral"/>
                <a:cs typeface="Spectral"/>
                <a:sym typeface="Spectral"/>
              </a:rPr>
              <a:t>Wsparciem dla pracodawców w obszarze employer brandingu są wyspecjalizowane </a:t>
            </a:r>
            <a:r>
              <a:rPr lang="pl" sz="1150" b="1">
                <a:solidFill>
                  <a:srgbClr val="FFFFFF"/>
                </a:solidFill>
                <a:uFill>
                  <a:noFill/>
                </a:uFill>
                <a:latin typeface="Spectral"/>
                <a:ea typeface="Spectral"/>
                <a:cs typeface="Spectral"/>
                <a:sym typeface="Spectral"/>
                <a:hlinkClick r:id="rId3">
                  <a:extLst>
                    <a:ext uri="{A12FA001-AC4F-418D-AE19-62706E023703}">
                      <ahyp:hlinkClr xmlns:ahyp="http://schemas.microsoft.com/office/drawing/2018/hyperlinkcolor" val="tx"/>
                    </a:ext>
                  </a:extLst>
                </a:hlinkClick>
              </a:rPr>
              <a:t>agencje </a:t>
            </a:r>
            <a:r>
              <a:rPr lang="pl" sz="1150">
                <a:solidFill>
                  <a:srgbClr val="FFFFFF"/>
                </a:solidFill>
                <a:latin typeface="Spectral"/>
                <a:ea typeface="Spectral"/>
                <a:cs typeface="Spectral"/>
                <a:sym typeface="Spectral"/>
              </a:rPr>
              <a:t>EB. Oferują one szereg działań, zmierzających do zbudowania silnych i atrakcyjnych marek pracodawców. Zadania agencji EB  mogą być szeroko zakrojone: dotyczyć badań i strategii, przez koncepcje i wdrożenie, aż po audyt i konsulting.  </a:t>
            </a:r>
            <a:endParaRPr sz="1150">
              <a:solidFill>
                <a:srgbClr val="FFFFFF"/>
              </a:solidFill>
              <a:latin typeface="Spectral"/>
              <a:ea typeface="Spectral"/>
              <a:cs typeface="Spectral"/>
              <a:sym typeface="Spectral"/>
            </a:endParaRPr>
          </a:p>
          <a:p>
            <a:pPr marL="0" lvl="0" indent="0" algn="l" rtl="0">
              <a:spcBef>
                <a:spcPts val="11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2612850" y="641650"/>
            <a:ext cx="3918300" cy="62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Dziękujemy za wysłuchanie</a:t>
            </a:r>
            <a:endParaRPr>
              <a:latin typeface="Spectral"/>
              <a:ea typeface="Spectral"/>
              <a:cs typeface="Spectral"/>
              <a:sym typeface="Spectral"/>
            </a:endParaRPr>
          </a:p>
        </p:txBody>
      </p:sp>
      <p:sp>
        <p:nvSpPr>
          <p:cNvPr id="244" name="Google Shape;244;p29"/>
          <p:cNvSpPr txBox="1">
            <a:spLocks noGrp="1"/>
          </p:cNvSpPr>
          <p:nvPr>
            <p:ph type="body" idx="1"/>
          </p:nvPr>
        </p:nvSpPr>
        <p:spPr>
          <a:xfrm>
            <a:off x="2185800" y="1264150"/>
            <a:ext cx="4772400" cy="110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prezentacje prowadziły:</a:t>
            </a:r>
            <a:endParaRPr>
              <a:latin typeface="Spectral"/>
              <a:ea typeface="Spectral"/>
              <a:cs typeface="Spectral"/>
              <a:sym typeface="Spectral"/>
            </a:endParaRPr>
          </a:p>
          <a:p>
            <a:pPr marL="0" lvl="0" indent="0" algn="l" rtl="0">
              <a:spcBef>
                <a:spcPts val="1600"/>
              </a:spcBef>
              <a:spcAft>
                <a:spcPts val="1600"/>
              </a:spcAft>
              <a:buNone/>
            </a:pPr>
            <a:r>
              <a:rPr lang="pl">
                <a:latin typeface="Spectral"/>
                <a:ea typeface="Spectral"/>
                <a:cs typeface="Spectral"/>
                <a:sym typeface="Spectral"/>
              </a:rPr>
              <a:t>Wanda Burblis , Klaudia Moszczyńska,  Katarzyna Mrzygłocka</a:t>
            </a:r>
            <a:endParaRPr>
              <a:latin typeface="Spectral"/>
              <a:ea typeface="Spectral"/>
              <a:cs typeface="Spectral"/>
              <a:sym typeface="Spectral"/>
            </a:endParaRPr>
          </a:p>
        </p:txBody>
      </p:sp>
      <p:sp>
        <p:nvSpPr>
          <p:cNvPr id="245" name="Google Shape;245;p29"/>
          <p:cNvSpPr txBox="1"/>
          <p:nvPr/>
        </p:nvSpPr>
        <p:spPr>
          <a:xfrm>
            <a:off x="1238100" y="2249500"/>
            <a:ext cx="6667800" cy="261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000">
                <a:solidFill>
                  <a:srgbClr val="FFFFFF"/>
                </a:solidFill>
                <a:latin typeface="Spectral"/>
                <a:ea typeface="Spectral"/>
                <a:cs typeface="Spectral"/>
                <a:sym typeface="Spectral"/>
              </a:rPr>
              <a:t>Źródła: </a:t>
            </a:r>
            <a:r>
              <a:rPr lang="pl" sz="1000" u="sng">
                <a:solidFill>
                  <a:schemeClr val="hlink"/>
                </a:solidFill>
                <a:latin typeface="Spectral"/>
                <a:ea typeface="Spectral"/>
                <a:cs typeface="Spectral"/>
                <a:sym typeface="Spectral"/>
                <a:hlinkClick r:id="rId3"/>
              </a:rPr>
              <a:t>https://www.google.com/url?sa=i&amp;url=https%3A%2F%2Fwww.absolvent.pl%2Ftalentdays%2Fwarszawa-targi-pracy&amp;psig=AOvVaw26XJyYt9K-gKHiS6WhLE79&amp;ust=1610204189191000&amp;source=images&amp;cd=vfe&amp;ved=0CAIQjRxqFwoTCLilvZjMjO4CFQAAAAAdAAAAABAD</a:t>
            </a:r>
            <a:endParaRPr sz="1000">
              <a:solidFill>
                <a:srgbClr val="FFFFFF"/>
              </a:solidFill>
              <a:latin typeface="Spectral"/>
              <a:ea typeface="Spectral"/>
              <a:cs typeface="Spectral"/>
              <a:sym typeface="Spectral"/>
            </a:endParaRPr>
          </a:p>
          <a:p>
            <a:pPr marL="0" lvl="0" indent="0" algn="l" rtl="0">
              <a:spcBef>
                <a:spcPts val="0"/>
              </a:spcBef>
              <a:spcAft>
                <a:spcPts val="0"/>
              </a:spcAft>
              <a:buNone/>
            </a:pPr>
            <a:endParaRPr sz="1000">
              <a:solidFill>
                <a:srgbClr val="FFFFFF"/>
              </a:solidFill>
              <a:latin typeface="Spectral"/>
              <a:ea typeface="Spectral"/>
              <a:cs typeface="Spectral"/>
              <a:sym typeface="Spectral"/>
            </a:endParaRPr>
          </a:p>
          <a:p>
            <a:pPr marL="0" lvl="0" indent="0" algn="l" rtl="0">
              <a:spcBef>
                <a:spcPts val="0"/>
              </a:spcBef>
              <a:spcAft>
                <a:spcPts val="0"/>
              </a:spcAft>
              <a:buNone/>
            </a:pPr>
            <a:r>
              <a:rPr lang="pl" sz="1000" u="sng">
                <a:solidFill>
                  <a:schemeClr val="hlink"/>
                </a:solidFill>
                <a:latin typeface="Spectral"/>
                <a:ea typeface="Spectral"/>
                <a:cs typeface="Spectral"/>
                <a:sym typeface="Spectral"/>
                <a:hlinkClick r:id="rId4"/>
              </a:rPr>
              <a:t>https://www.google.com/url?sa=i&amp;url=https%3A%2F%2Fwww.nmsagency.com%2Fsingle-post%2F2017%2F05%2F31%2FDlaczego-warto-rozwija%25C4%2587-employer-branding-i-marketing-rekrutacyjny&amp;psig=AOvVaw2uaiIgTYUteh0DWbvq90b6&amp;ust=1610203933711000&amp;source=images&amp;cd=vfe&amp;ved=0CAIQjRxqFwoTCLij_6HLjO4CFQAAAAAdAAAAAB</a:t>
            </a:r>
            <a:r>
              <a:rPr lang="pl" sz="1000" u="sng">
                <a:solidFill>
                  <a:schemeClr val="hlink"/>
                </a:solidFill>
                <a:latin typeface="Spectral"/>
                <a:ea typeface="Spectral"/>
                <a:cs typeface="Spectral"/>
                <a:sym typeface="Spectral"/>
                <a:hlinkClick r:id="rId5"/>
              </a:rPr>
              <a:t>A</a:t>
            </a:r>
            <a:r>
              <a:rPr lang="pl" sz="1000">
                <a:solidFill>
                  <a:srgbClr val="FFFFFF"/>
                </a:solidFill>
                <a:latin typeface="Spectral"/>
                <a:ea typeface="Spectral"/>
                <a:cs typeface="Spectral"/>
                <a:sym typeface="Spectral"/>
              </a:rPr>
              <a:t>D </a:t>
            </a:r>
            <a:endParaRPr sz="1000">
              <a:solidFill>
                <a:srgbClr val="FFFFFF"/>
              </a:solidFill>
              <a:latin typeface="Spectral"/>
              <a:ea typeface="Spectral"/>
              <a:cs typeface="Spectral"/>
              <a:sym typeface="Spectral"/>
            </a:endParaRPr>
          </a:p>
          <a:p>
            <a:pPr marL="0" lvl="0" indent="0" algn="l" rtl="0">
              <a:spcBef>
                <a:spcPts val="0"/>
              </a:spcBef>
              <a:spcAft>
                <a:spcPts val="0"/>
              </a:spcAft>
              <a:buNone/>
            </a:pPr>
            <a:endParaRPr sz="1000">
              <a:solidFill>
                <a:srgbClr val="FFFFFF"/>
              </a:solidFill>
              <a:highlight>
                <a:srgbClr val="0000FF"/>
              </a:highlight>
              <a:latin typeface="Spectral"/>
              <a:ea typeface="Spectral"/>
              <a:cs typeface="Spectral"/>
              <a:sym typeface="Spectral"/>
            </a:endParaRPr>
          </a:p>
          <a:p>
            <a:pPr marL="0" lvl="0" indent="0" algn="l" rtl="0">
              <a:spcBef>
                <a:spcPts val="0"/>
              </a:spcBef>
              <a:spcAft>
                <a:spcPts val="0"/>
              </a:spcAft>
              <a:buNone/>
            </a:pPr>
            <a:r>
              <a:rPr lang="pl" sz="1100" u="sng">
                <a:solidFill>
                  <a:schemeClr val="hlink"/>
                </a:solidFill>
                <a:hlinkClick r:id="rId6"/>
              </a:rPr>
              <a:t>LIDL z nagrodą „Friendly Workplace 2020” - Employer Branding Marka Pracodawcy HR</a:t>
            </a:r>
            <a:endParaRPr sz="1000">
              <a:solidFill>
                <a:srgbClr val="3C78D8"/>
              </a:solidFill>
              <a:latin typeface="Spectral"/>
              <a:ea typeface="Spectral"/>
              <a:cs typeface="Spectral"/>
              <a:sym typeface="Spectral"/>
            </a:endParaRPr>
          </a:p>
          <a:p>
            <a:pPr marL="0" lvl="0" indent="0" algn="l" rtl="0">
              <a:spcBef>
                <a:spcPts val="0"/>
              </a:spcBef>
              <a:spcAft>
                <a:spcPts val="0"/>
              </a:spcAft>
              <a:buNone/>
            </a:pPr>
            <a:endParaRPr sz="1000">
              <a:solidFill>
                <a:srgbClr val="3C78D8"/>
              </a:solidFill>
              <a:latin typeface="Spectral"/>
              <a:ea typeface="Spectral"/>
              <a:cs typeface="Spectral"/>
              <a:sym typeface="Spectral"/>
            </a:endParaRPr>
          </a:p>
          <a:p>
            <a:pPr marL="457200" lvl="0" indent="-292100" algn="l" rtl="0">
              <a:spcBef>
                <a:spcPts val="0"/>
              </a:spcBef>
              <a:spcAft>
                <a:spcPts val="0"/>
              </a:spcAft>
              <a:buClr>
                <a:srgbClr val="FFFFFF"/>
              </a:buClr>
              <a:buSzPts val="1000"/>
              <a:buFont typeface="Spectral"/>
              <a:buChar char="-"/>
            </a:pPr>
            <a:r>
              <a:rPr lang="pl" sz="1000">
                <a:solidFill>
                  <a:srgbClr val="FFFFFF"/>
                </a:solidFill>
                <a:latin typeface="Spectral"/>
                <a:ea typeface="Spectral"/>
                <a:cs typeface="Spectral"/>
                <a:sym typeface="Spectral"/>
              </a:rPr>
              <a:t>książka  </a:t>
            </a:r>
            <a:r>
              <a:rPr lang="pl" sz="1050">
                <a:solidFill>
                  <a:srgbClr val="F1F1F1"/>
                </a:solidFill>
                <a:latin typeface="Roboto"/>
                <a:ea typeface="Roboto"/>
                <a:cs typeface="Roboto"/>
                <a:sym typeface="Roboto"/>
              </a:rPr>
              <a:t>EMPLOYER-BRANDING-.-BUDOWANIE-WIZERUNKU-PRACODAWCY-KROK-PO-KROKU</a:t>
            </a:r>
            <a:endParaRPr sz="1050">
              <a:solidFill>
                <a:srgbClr val="F1F1F1"/>
              </a:solidFill>
              <a:latin typeface="Roboto"/>
              <a:ea typeface="Roboto"/>
              <a:cs typeface="Roboto"/>
              <a:sym typeface="Roboto"/>
            </a:endParaRPr>
          </a:p>
          <a:p>
            <a:pPr marL="457200" lvl="0" indent="-295275" algn="l" rtl="0">
              <a:spcBef>
                <a:spcPts val="0"/>
              </a:spcBef>
              <a:spcAft>
                <a:spcPts val="0"/>
              </a:spcAft>
              <a:buClr>
                <a:srgbClr val="F1F1F1"/>
              </a:buClr>
              <a:buSzPts val="1050"/>
              <a:buFont typeface="Roboto"/>
              <a:buChar char="-"/>
            </a:pPr>
            <a:r>
              <a:rPr lang="pl" sz="1050">
                <a:solidFill>
                  <a:srgbClr val="F1F1F1"/>
                </a:solidFill>
                <a:latin typeface="Roboto"/>
                <a:ea typeface="Roboto"/>
                <a:cs typeface="Roboto"/>
                <a:sym typeface="Roboto"/>
              </a:rPr>
              <a:t>książka EMPLOYER BRANDING W POLSCE RAPORT / HRM Institute </a:t>
            </a:r>
            <a:endParaRPr sz="1050">
              <a:solidFill>
                <a:srgbClr val="F1F1F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Czym jest Employer Branding?</a:t>
            </a:r>
            <a:endParaRPr>
              <a:latin typeface="Spectral"/>
              <a:ea typeface="Spectral"/>
              <a:cs typeface="Spectral"/>
              <a:sym typeface="Spectral"/>
            </a:endParaRPr>
          </a:p>
        </p:txBody>
      </p:sp>
      <p:sp>
        <p:nvSpPr>
          <p:cNvPr id="141" name="Google Shape;141;p14"/>
          <p:cNvSpPr txBox="1">
            <a:spLocks noGrp="1"/>
          </p:cNvSpPr>
          <p:nvPr>
            <p:ph type="body" idx="1"/>
          </p:nvPr>
        </p:nvSpPr>
        <p:spPr>
          <a:xfrm>
            <a:off x="1297500" y="11728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000">
                <a:latin typeface="Spectral"/>
                <a:ea typeface="Spectral"/>
                <a:cs typeface="Spectral"/>
                <a:sym typeface="Spectral"/>
              </a:rPr>
              <a:t>Employer Branding z tłumaczenia branding pracodawcy to nic innego jak dbanie i budowanie marki pracodawcy. Kreowanie wizerunku pożądanego pracodawcy.</a:t>
            </a:r>
            <a:endParaRPr sz="2000">
              <a:latin typeface="Spectral"/>
              <a:ea typeface="Spectral"/>
              <a:cs typeface="Spectral"/>
              <a:sym typeface="Spectral"/>
            </a:endParaRPr>
          </a:p>
          <a:p>
            <a:pPr marL="0" lvl="0" indent="0" algn="l" rtl="0">
              <a:spcBef>
                <a:spcPts val="1600"/>
              </a:spcBef>
              <a:spcAft>
                <a:spcPts val="0"/>
              </a:spcAft>
              <a:buNone/>
            </a:pPr>
            <a:r>
              <a:rPr lang="pl" sz="2000">
                <a:latin typeface="Spectral"/>
                <a:ea typeface="Spectral"/>
                <a:cs typeface="Spectral"/>
                <a:sym typeface="Spectral"/>
              </a:rPr>
              <a:t>Działania te można podzielić na dwie grupy EB (Employer branding) :</a:t>
            </a:r>
            <a:endParaRPr sz="2000">
              <a:latin typeface="Spectral"/>
              <a:ea typeface="Spectral"/>
              <a:cs typeface="Spectral"/>
              <a:sym typeface="Spectral"/>
            </a:endParaRPr>
          </a:p>
          <a:p>
            <a:pPr marL="457200" lvl="0" indent="-355600" algn="l" rtl="0">
              <a:spcBef>
                <a:spcPts val="1600"/>
              </a:spcBef>
              <a:spcAft>
                <a:spcPts val="0"/>
              </a:spcAft>
              <a:buSzPts val="2000"/>
              <a:buFont typeface="Spectral"/>
              <a:buChar char="-"/>
            </a:pPr>
            <a:r>
              <a:rPr lang="pl" sz="2000">
                <a:latin typeface="Spectral"/>
                <a:ea typeface="Spectral"/>
                <a:cs typeface="Spectral"/>
                <a:sym typeface="Spectral"/>
              </a:rPr>
              <a:t>zewnętrzny </a:t>
            </a:r>
            <a:endParaRPr sz="2000">
              <a:latin typeface="Spectral"/>
              <a:ea typeface="Spectral"/>
              <a:cs typeface="Spectral"/>
              <a:sym typeface="Spectral"/>
            </a:endParaRPr>
          </a:p>
          <a:p>
            <a:pPr marL="457200" lvl="0" indent="-355600" algn="l" rtl="0">
              <a:spcBef>
                <a:spcPts val="0"/>
              </a:spcBef>
              <a:spcAft>
                <a:spcPts val="0"/>
              </a:spcAft>
              <a:buSzPts val="2000"/>
              <a:buFont typeface="Spectral"/>
              <a:buChar char="-"/>
            </a:pPr>
            <a:r>
              <a:rPr lang="pl" sz="2000">
                <a:latin typeface="Spectral"/>
                <a:ea typeface="Spectral"/>
                <a:cs typeface="Spectral"/>
                <a:sym typeface="Spectral"/>
              </a:rPr>
              <a:t>wewnętrzny</a:t>
            </a:r>
            <a:endParaRPr sz="2000">
              <a:latin typeface="Spectral"/>
              <a:ea typeface="Spectral"/>
              <a:cs typeface="Spectral"/>
              <a:sym typeface="Spectr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Wewnętrzny EB</a:t>
            </a:r>
            <a:endParaRPr>
              <a:latin typeface="Spectral"/>
              <a:ea typeface="Spectral"/>
              <a:cs typeface="Spectral"/>
              <a:sym typeface="Spectral"/>
            </a:endParaRPr>
          </a:p>
        </p:txBody>
      </p:sp>
      <p:sp>
        <p:nvSpPr>
          <p:cNvPr id="147" name="Google Shape;147;p15"/>
          <p:cNvSpPr txBox="1">
            <a:spLocks noGrp="1"/>
          </p:cNvSpPr>
          <p:nvPr>
            <p:ph type="body" idx="1"/>
          </p:nvPr>
        </p:nvSpPr>
        <p:spPr>
          <a:xfrm>
            <a:off x="1297500" y="1244000"/>
            <a:ext cx="70389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2000">
                <a:solidFill>
                  <a:srgbClr val="FFFFFF"/>
                </a:solidFill>
                <a:latin typeface="Spectral"/>
                <a:ea typeface="Spectral"/>
                <a:cs typeface="Spectral"/>
                <a:sym typeface="Spectral"/>
              </a:rPr>
              <a:t>Employer Branding Wewnętrzny, są to wszystkie działania, skierowane do obecnych pracowników danej firmy. Na celu ma głównie koncentrację na stworzeniu przyjaznej atmosfery pracy. Bardzo istotnym zagadnieniem jest też ciągła możliwość rozwoju. Do działań z zakresu Internal EB, możemy zaliczyć między innymi: organizację wyjazdów integracyjnych i integracyjno - szkoleniowych, wydawanie wewnętrznych newsletterów oraz wszelkie inwestycje w kapitał ludzki, np. w postaci wszechstronnych szkoleń.</a:t>
            </a:r>
            <a:endParaRPr sz="2000">
              <a:solidFill>
                <a:srgbClr val="FFFFFF"/>
              </a:solidFill>
              <a:latin typeface="Spectral"/>
              <a:ea typeface="Spectral"/>
              <a:cs typeface="Spectral"/>
              <a:sym typeface="Spectr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85525" y="2980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Elementy wewnętrznego EB</a:t>
            </a:r>
            <a:endParaRPr>
              <a:latin typeface="Spectral"/>
              <a:ea typeface="Spectral"/>
              <a:cs typeface="Spectral"/>
              <a:sym typeface="Spectral"/>
            </a:endParaRPr>
          </a:p>
        </p:txBody>
      </p:sp>
      <p:sp>
        <p:nvSpPr>
          <p:cNvPr id="153" name="Google Shape;153;p16"/>
          <p:cNvSpPr txBox="1">
            <a:spLocks noGrp="1"/>
          </p:cNvSpPr>
          <p:nvPr>
            <p:ph type="body" idx="1"/>
          </p:nvPr>
        </p:nvSpPr>
        <p:spPr>
          <a:xfrm>
            <a:off x="1230350" y="1004800"/>
            <a:ext cx="3416100" cy="37797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Font typeface="Spectral"/>
              <a:buChar char="-"/>
            </a:pPr>
            <a:r>
              <a:rPr lang="pl">
                <a:latin typeface="Spectral"/>
                <a:ea typeface="Spectral"/>
                <a:cs typeface="Spectral"/>
                <a:sym typeface="Spectral"/>
              </a:rPr>
              <a:t>motywatory płacowe</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szkolenia,możliwości rozwoju</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ścieżka kariery, możliwość awansu</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komfort pracy</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komunikacja wewnętrzna</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bezpieczeństwo zatrudnienia</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elastyczne godziny pracy</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działania integrujące pracowników </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możliwość korzystania z auta służbowego  lub komórki do celów prywatnych </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dodatkowa opieka medyczna</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dodatkowe ubezpieczenia </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bony towarowe </a:t>
            </a:r>
            <a:endParaRPr>
              <a:latin typeface="Spectral"/>
              <a:ea typeface="Spectral"/>
              <a:cs typeface="Spectral"/>
              <a:sym typeface="Spectral"/>
            </a:endParaRPr>
          </a:p>
          <a:p>
            <a:pPr marL="457200" lvl="0" indent="-311150" algn="l" rtl="0">
              <a:spcBef>
                <a:spcPts val="0"/>
              </a:spcBef>
              <a:spcAft>
                <a:spcPts val="0"/>
              </a:spcAft>
              <a:buSzPts val="1300"/>
              <a:buFont typeface="Spectral"/>
              <a:buChar char="-"/>
            </a:pPr>
            <a:r>
              <a:rPr lang="pl">
                <a:latin typeface="Spectral"/>
                <a:ea typeface="Spectral"/>
                <a:cs typeface="Spectral"/>
                <a:sym typeface="Spectral"/>
              </a:rPr>
              <a:t>karty do siłowni lub ośrodków sportowych </a:t>
            </a:r>
            <a:endParaRPr>
              <a:latin typeface="Spectral"/>
              <a:ea typeface="Spectral"/>
              <a:cs typeface="Spectral"/>
              <a:sym typeface="Spectral"/>
            </a:endParaRPr>
          </a:p>
          <a:p>
            <a:pPr marL="0" lvl="0" indent="0" algn="l" rtl="0">
              <a:spcBef>
                <a:spcPts val="1600"/>
              </a:spcBef>
              <a:spcAft>
                <a:spcPts val="1600"/>
              </a:spcAft>
              <a:buNone/>
            </a:pPr>
            <a:endParaRPr/>
          </a:p>
        </p:txBody>
      </p:sp>
      <p:sp>
        <p:nvSpPr>
          <p:cNvPr id="154" name="Google Shape;154;p16"/>
          <p:cNvSpPr txBox="1"/>
          <p:nvPr/>
        </p:nvSpPr>
        <p:spPr>
          <a:xfrm>
            <a:off x="5035850" y="928600"/>
            <a:ext cx="3196500" cy="12477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Clr>
                <a:srgbClr val="FFFFFF"/>
              </a:buClr>
              <a:buSzPts val="1300"/>
              <a:buFont typeface="Spectral"/>
              <a:buChar char="-"/>
            </a:pPr>
            <a:r>
              <a:rPr lang="pl" sz="1300">
                <a:solidFill>
                  <a:srgbClr val="FFFFFF"/>
                </a:solidFill>
                <a:latin typeface="Spectral"/>
                <a:ea typeface="Spectral"/>
                <a:cs typeface="Spectral"/>
                <a:sym typeface="Spectral"/>
              </a:rPr>
              <a:t>bezpłatne posiłki </a:t>
            </a:r>
            <a:endParaRPr sz="1300">
              <a:solidFill>
                <a:srgbClr val="FFFFFF"/>
              </a:solidFill>
              <a:latin typeface="Spectral"/>
              <a:ea typeface="Spectral"/>
              <a:cs typeface="Spectral"/>
              <a:sym typeface="Spectral"/>
            </a:endParaRPr>
          </a:p>
          <a:p>
            <a:pPr marL="457200" lvl="0" indent="-311150" algn="l" rtl="0">
              <a:spcBef>
                <a:spcPts val="0"/>
              </a:spcBef>
              <a:spcAft>
                <a:spcPts val="0"/>
              </a:spcAft>
              <a:buClr>
                <a:srgbClr val="FFFFFF"/>
              </a:buClr>
              <a:buSzPts val="1300"/>
              <a:buFont typeface="Spectral"/>
              <a:buChar char="-"/>
            </a:pPr>
            <a:r>
              <a:rPr lang="pl" sz="1300">
                <a:solidFill>
                  <a:srgbClr val="FFFFFF"/>
                </a:solidFill>
                <a:latin typeface="Spectral"/>
                <a:ea typeface="Spectral"/>
                <a:cs typeface="Spectral"/>
                <a:sym typeface="Spectral"/>
              </a:rPr>
              <a:t>gabinet masażu w  miejscu pracy</a:t>
            </a:r>
            <a:endParaRPr sz="1300">
              <a:solidFill>
                <a:srgbClr val="FFFFFF"/>
              </a:solidFill>
              <a:latin typeface="Spectral"/>
              <a:ea typeface="Spectral"/>
              <a:cs typeface="Spectral"/>
              <a:sym typeface="Spectral"/>
            </a:endParaRPr>
          </a:p>
          <a:p>
            <a:pPr marL="457200" lvl="0" indent="-311150" algn="l" rtl="0">
              <a:spcBef>
                <a:spcPts val="0"/>
              </a:spcBef>
              <a:spcAft>
                <a:spcPts val="0"/>
              </a:spcAft>
              <a:buClr>
                <a:srgbClr val="FFFFFF"/>
              </a:buClr>
              <a:buSzPts val="1300"/>
              <a:buFont typeface="Spectral"/>
              <a:buChar char="-"/>
            </a:pPr>
            <a:r>
              <a:rPr lang="pl" sz="1300">
                <a:solidFill>
                  <a:srgbClr val="FFFFFF"/>
                </a:solidFill>
                <a:latin typeface="Spectral"/>
                <a:ea typeface="Spectral"/>
                <a:cs typeface="Spectral"/>
                <a:sym typeface="Spectral"/>
              </a:rPr>
              <a:t>… i wiele innych</a:t>
            </a:r>
            <a:endParaRPr sz="1300">
              <a:solidFill>
                <a:srgbClr val="FFFFFF"/>
              </a:solidFill>
              <a:latin typeface="Spectral"/>
              <a:ea typeface="Spectral"/>
              <a:cs typeface="Spectral"/>
              <a:sym typeface="Spectral"/>
            </a:endParaRPr>
          </a:p>
          <a:p>
            <a:pPr marL="0" lvl="0" indent="0" algn="l" rtl="0">
              <a:spcBef>
                <a:spcPts val="0"/>
              </a:spcBef>
              <a:spcAft>
                <a:spcPts val="0"/>
              </a:spcAft>
              <a:buNone/>
            </a:pPr>
            <a:endParaRPr sz="1300">
              <a:solidFill>
                <a:srgbClr val="FFFFFF"/>
              </a:solidFill>
              <a:latin typeface="Spectral"/>
              <a:ea typeface="Spectral"/>
              <a:cs typeface="Spectral"/>
              <a:sym typeface="Spectral"/>
            </a:endParaRPr>
          </a:p>
        </p:txBody>
      </p:sp>
      <p:pic>
        <p:nvPicPr>
          <p:cNvPr id="155" name="Google Shape;155;p16"/>
          <p:cNvPicPr preferRelativeResize="0"/>
          <p:nvPr/>
        </p:nvPicPr>
        <p:blipFill>
          <a:blip r:embed="rId3">
            <a:alphaModFix/>
          </a:blip>
          <a:stretch>
            <a:fillRect/>
          </a:stretch>
        </p:blipFill>
        <p:spPr>
          <a:xfrm>
            <a:off x="5304679" y="2176354"/>
            <a:ext cx="2820175" cy="2820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Zewnętrzny EB</a:t>
            </a:r>
            <a:endParaRPr>
              <a:latin typeface="Spectral"/>
              <a:ea typeface="Spectral"/>
              <a:cs typeface="Spectral"/>
              <a:sym typeface="Spectral"/>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000">
                <a:solidFill>
                  <a:srgbClr val="FFFFFF"/>
                </a:solidFill>
                <a:latin typeface="Spectral"/>
                <a:ea typeface="Spectral"/>
                <a:cs typeface="Spectral"/>
                <a:sym typeface="Spectral"/>
              </a:rPr>
              <a:t>Employer Branding Zewnętrzny skierowany jest głównie do potencjalnych pracowników naszej firmy, a także wszystkich już aplikujących na określone stanowisko. Celem działań naszych ekspertów, jest stworzenie wizerunku Państwa Firmy jako atrakcyjnego pracodawcy.</a:t>
            </a:r>
            <a:endParaRPr sz="2000">
              <a:solidFill>
                <a:srgbClr val="FFFFFF"/>
              </a:solidFill>
              <a:latin typeface="Spectral"/>
              <a:ea typeface="Spectral"/>
              <a:cs typeface="Spectral"/>
              <a:sym typeface="Spectral"/>
            </a:endParaRPr>
          </a:p>
          <a:p>
            <a:pPr marL="0" lvl="0" indent="0" algn="l" rtl="0">
              <a:spcBef>
                <a:spcPts val="1600"/>
              </a:spcBef>
              <a:spcAft>
                <a:spcPts val="160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1272725" y="41852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Elementy zewnętrznego EB</a:t>
            </a:r>
            <a:endParaRPr>
              <a:latin typeface="Spectral"/>
              <a:ea typeface="Spectral"/>
              <a:cs typeface="Spectral"/>
              <a:sym typeface="Spectral"/>
            </a:endParaRPr>
          </a:p>
        </p:txBody>
      </p:sp>
      <p:sp>
        <p:nvSpPr>
          <p:cNvPr id="167" name="Google Shape;167;p18"/>
          <p:cNvSpPr txBox="1">
            <a:spLocks noGrp="1"/>
          </p:cNvSpPr>
          <p:nvPr>
            <p:ph type="body" idx="1"/>
          </p:nvPr>
        </p:nvSpPr>
        <p:spPr>
          <a:xfrm>
            <a:off x="1145950" y="1143300"/>
            <a:ext cx="7748700" cy="40959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portale pracy</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zakładka ,,Kariera’’</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media społecznościowe</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oferty pracy</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ambasadorzy firm</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targi pracy</a:t>
            </a:r>
            <a:endParaRPr sz="2100">
              <a:latin typeface="Spectral"/>
              <a:ea typeface="Spectral"/>
              <a:cs typeface="Spectral"/>
              <a:sym typeface="Spectral"/>
            </a:endParaRPr>
          </a:p>
          <a:p>
            <a:pPr marL="457200" lvl="0" indent="-361950" algn="l" rtl="0">
              <a:spcBef>
                <a:spcPts val="0"/>
              </a:spcBef>
              <a:spcAft>
                <a:spcPts val="0"/>
              </a:spcAft>
              <a:buSzPts val="2100"/>
              <a:buFont typeface="Spectral"/>
              <a:buChar char="-"/>
            </a:pPr>
            <a:r>
              <a:rPr lang="pl" sz="2100">
                <a:latin typeface="Spectral"/>
                <a:ea typeface="Spectral"/>
                <a:cs typeface="Spectral"/>
                <a:sym typeface="Spectral"/>
              </a:rPr>
              <a:t>dni otwarte</a:t>
            </a:r>
            <a:endParaRPr sz="2100">
              <a:latin typeface="Spectral"/>
              <a:ea typeface="Spectral"/>
              <a:cs typeface="Spectral"/>
              <a:sym typeface="Spectral"/>
            </a:endParaRPr>
          </a:p>
        </p:txBody>
      </p:sp>
      <p:pic>
        <p:nvPicPr>
          <p:cNvPr id="168" name="Google Shape;168;p18"/>
          <p:cNvPicPr preferRelativeResize="0"/>
          <p:nvPr/>
        </p:nvPicPr>
        <p:blipFill>
          <a:blip r:embed="rId3">
            <a:alphaModFix/>
          </a:blip>
          <a:stretch>
            <a:fillRect/>
          </a:stretch>
        </p:blipFill>
        <p:spPr>
          <a:xfrm>
            <a:off x="5433838" y="927263"/>
            <a:ext cx="3648075" cy="1247775"/>
          </a:xfrm>
          <a:prstGeom prst="rect">
            <a:avLst/>
          </a:prstGeom>
          <a:noFill/>
          <a:ln>
            <a:noFill/>
          </a:ln>
        </p:spPr>
      </p:pic>
      <p:pic>
        <p:nvPicPr>
          <p:cNvPr id="169" name="Google Shape;169;p18"/>
          <p:cNvPicPr preferRelativeResize="0"/>
          <p:nvPr/>
        </p:nvPicPr>
        <p:blipFill>
          <a:blip r:embed="rId4">
            <a:alphaModFix/>
          </a:blip>
          <a:stretch>
            <a:fillRect/>
          </a:stretch>
        </p:blipFill>
        <p:spPr>
          <a:xfrm>
            <a:off x="6703549" y="3371774"/>
            <a:ext cx="2440450" cy="1624000"/>
          </a:xfrm>
          <a:prstGeom prst="rect">
            <a:avLst/>
          </a:prstGeom>
          <a:noFill/>
          <a:ln>
            <a:noFill/>
          </a:ln>
        </p:spPr>
      </p:pic>
      <p:pic>
        <p:nvPicPr>
          <p:cNvPr id="170" name="Google Shape;170;p18"/>
          <p:cNvPicPr preferRelativeResize="0"/>
          <p:nvPr/>
        </p:nvPicPr>
        <p:blipFill>
          <a:blip r:embed="rId5">
            <a:alphaModFix/>
          </a:blip>
          <a:stretch>
            <a:fillRect/>
          </a:stretch>
        </p:blipFill>
        <p:spPr>
          <a:xfrm>
            <a:off x="4953075" y="1807050"/>
            <a:ext cx="2810075" cy="1874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2600">
                <a:latin typeface="Spectral"/>
                <a:ea typeface="Spectral"/>
                <a:cs typeface="Spectral"/>
                <a:sym typeface="Spectral"/>
              </a:rPr>
              <a:t>Główne cele Employer Brandingu</a:t>
            </a:r>
            <a:endParaRPr sz="2600">
              <a:latin typeface="Spectral"/>
              <a:ea typeface="Spectral"/>
              <a:cs typeface="Spectral"/>
              <a:sym typeface="Spectral"/>
            </a:endParaRPr>
          </a:p>
        </p:txBody>
      </p:sp>
      <p:sp>
        <p:nvSpPr>
          <p:cNvPr id="176" name="Google Shape;176;p19"/>
          <p:cNvSpPr txBox="1">
            <a:spLocks noGrp="1"/>
          </p:cNvSpPr>
          <p:nvPr>
            <p:ph type="body" idx="1"/>
          </p:nvPr>
        </p:nvSpPr>
        <p:spPr>
          <a:xfrm>
            <a:off x="1297500" y="1567550"/>
            <a:ext cx="7038900" cy="139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Spectral"/>
              <a:buChar char="-"/>
            </a:pPr>
            <a:r>
              <a:rPr lang="pl" sz="1800">
                <a:latin typeface="Spectral"/>
                <a:ea typeface="Spectral"/>
                <a:cs typeface="Spectral"/>
                <a:sym typeface="Spectral"/>
              </a:rPr>
              <a:t>wspomaganie procesu pozyskiwania kadr</a:t>
            </a:r>
            <a:endParaRPr sz="1800">
              <a:latin typeface="Spectral"/>
              <a:ea typeface="Spectral"/>
              <a:cs typeface="Spectral"/>
              <a:sym typeface="Spectral"/>
            </a:endParaRPr>
          </a:p>
          <a:p>
            <a:pPr marL="457200" lvl="0" indent="-342900" algn="l" rtl="0">
              <a:spcBef>
                <a:spcPts val="0"/>
              </a:spcBef>
              <a:spcAft>
                <a:spcPts val="0"/>
              </a:spcAft>
              <a:buSzPts val="1800"/>
              <a:buFont typeface="Spectral"/>
              <a:buChar char="-"/>
            </a:pPr>
            <a:r>
              <a:rPr lang="pl" sz="1800">
                <a:latin typeface="Spectral"/>
                <a:ea typeface="Spectral"/>
                <a:cs typeface="Spectral"/>
                <a:sym typeface="Spectral"/>
              </a:rPr>
              <a:t>utrzymanie właściwych pracowników w firmie</a:t>
            </a:r>
            <a:endParaRPr sz="1800">
              <a:latin typeface="Spectral"/>
              <a:ea typeface="Spectral"/>
              <a:cs typeface="Spectral"/>
              <a:sym typeface="Spectral"/>
            </a:endParaRPr>
          </a:p>
          <a:p>
            <a:pPr marL="457200" lvl="0" indent="-342900" algn="l" rtl="0">
              <a:spcBef>
                <a:spcPts val="0"/>
              </a:spcBef>
              <a:spcAft>
                <a:spcPts val="0"/>
              </a:spcAft>
              <a:buSzPts val="1800"/>
              <a:buFont typeface="Spectral"/>
              <a:buChar char="-"/>
            </a:pPr>
            <a:r>
              <a:rPr lang="pl" sz="1800">
                <a:latin typeface="Spectral"/>
                <a:ea typeface="Spectral"/>
                <a:cs typeface="Spectral"/>
                <a:sym typeface="Spectral"/>
              </a:rPr>
              <a:t>autentyczne zaangażowanie pracowników firmy w realizację jej celów</a:t>
            </a:r>
            <a:endParaRPr sz="1800">
              <a:latin typeface="Spectral"/>
              <a:ea typeface="Spectral"/>
              <a:cs typeface="Spectral"/>
              <a:sym typeface="Spectral"/>
            </a:endParaRPr>
          </a:p>
        </p:txBody>
      </p:sp>
      <p:pic>
        <p:nvPicPr>
          <p:cNvPr id="177" name="Google Shape;177;p19"/>
          <p:cNvPicPr preferRelativeResize="0"/>
          <p:nvPr/>
        </p:nvPicPr>
        <p:blipFill>
          <a:blip r:embed="rId3">
            <a:alphaModFix/>
          </a:blip>
          <a:stretch>
            <a:fillRect/>
          </a:stretch>
        </p:blipFill>
        <p:spPr>
          <a:xfrm>
            <a:off x="3054550" y="2708082"/>
            <a:ext cx="4718850" cy="235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Dlaczego warto zadbać o wizerunek firmy?</a:t>
            </a:r>
            <a:endParaRPr>
              <a:latin typeface="Spectral"/>
              <a:ea typeface="Spectral"/>
              <a:cs typeface="Spectral"/>
              <a:sym typeface="Spectral"/>
            </a:endParaRPr>
          </a:p>
        </p:txBody>
      </p:sp>
      <p:sp>
        <p:nvSpPr>
          <p:cNvPr id="183" name="Google Shape;183;p2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2000">
                <a:solidFill>
                  <a:srgbClr val="FFFFFF"/>
                </a:solidFill>
                <a:latin typeface="Spectral"/>
                <a:ea typeface="Spectral"/>
                <a:cs typeface="Spectral"/>
                <a:sym typeface="Spectral"/>
              </a:rPr>
              <a:t>Badania dowodzą, że dobry wizerunek firmy na rynku pracy sprzyja pozyskiwaniu i utrzymywaniu wartościowych dla pracowników. Według 93% respondentów badania Rekrutacja i wizerunek pracodawców, wizerunek firmy jako dobrego pracodawcy ma decydujący wpływ na skuteczność procesów rekrutacyjnych. Co udowadnia że EB jest bardzo ważny w prowadzeniu firmy wpływa ona na wiele aspektów takich jak np. ilość pracowników zdobytych podczas rekrutacji.                       </a:t>
            </a:r>
            <a:r>
              <a:rPr lang="pl" sz="2000">
                <a:solidFill>
                  <a:srgbClr val="FFFFFF"/>
                </a:solidFill>
                <a:latin typeface="Roboto"/>
                <a:ea typeface="Roboto"/>
                <a:cs typeface="Roboto"/>
                <a:sym typeface="Roboto"/>
              </a:rPr>
              <a:t>                                       </a:t>
            </a:r>
            <a:endParaRPr sz="21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latin typeface="Spectral"/>
                <a:ea typeface="Spectral"/>
                <a:cs typeface="Spectral"/>
                <a:sym typeface="Spectral"/>
              </a:rPr>
              <a:t>Media społecznościowe wykorzystywane w EB</a:t>
            </a:r>
            <a:endParaRPr>
              <a:latin typeface="Spectral"/>
              <a:ea typeface="Spectral"/>
              <a:cs typeface="Spectral"/>
              <a:sym typeface="Spectral"/>
            </a:endParaRPr>
          </a:p>
        </p:txBody>
      </p:sp>
      <p:sp>
        <p:nvSpPr>
          <p:cNvPr id="189" name="Google Shape;189;p21"/>
          <p:cNvSpPr txBox="1">
            <a:spLocks noGrp="1"/>
          </p:cNvSpPr>
          <p:nvPr>
            <p:ph type="body" idx="1"/>
          </p:nvPr>
        </p:nvSpPr>
        <p:spPr>
          <a:xfrm>
            <a:off x="1297500" y="1307850"/>
            <a:ext cx="7038900" cy="3327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sz="2000">
                <a:latin typeface="Spectral"/>
                <a:ea typeface="Spectral"/>
                <a:cs typeface="Spectral"/>
                <a:sym typeface="Spectral"/>
              </a:rPr>
              <a:t>Media społecznościowe mogą być wykorzystywane w EB. Jednym z najczęściej wykorzystywanych medii do EB jest Instagram. Zakładanie kont na Instagramie jako marki                   ( pracodawcy ) to już norma. Instagram ma ok. 400 mln użytkowników spośród których 95% ma mniej niż 35 lat.  Podobnie jest też z kontami na facebooku ( </a:t>
            </a:r>
            <a:r>
              <a:rPr lang="pl" sz="2000">
                <a:solidFill>
                  <a:srgbClr val="FFFFFF"/>
                </a:solidFill>
                <a:latin typeface="Spectral"/>
                <a:ea typeface="Spectral"/>
                <a:cs typeface="Spectral"/>
                <a:sym typeface="Spectral"/>
              </a:rPr>
              <a:t>facebook ma 2,4 miliarda użytkowników). Konto na instagramie czy też facebooku jako reklam</a:t>
            </a:r>
            <a:r>
              <a:rPr lang="pl" sz="2000">
                <a:latin typeface="Spectral"/>
                <a:ea typeface="Spectral"/>
                <a:cs typeface="Spectral"/>
                <a:sym typeface="Spectral"/>
              </a:rPr>
              <a:t>a marki ( pracodawcy)  to bardzo dobry ruch jeśli chcemy budować wizerunek pracodawcy. </a:t>
            </a:r>
            <a:endParaRPr sz="2000">
              <a:latin typeface="Spectral"/>
              <a:ea typeface="Spectral"/>
              <a:cs typeface="Spectral"/>
              <a:sym typeface="Spectral"/>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2354</Words>
  <Application>Microsoft Office PowerPoint</Application>
  <PresentationFormat>Apresentação no Ecrã (16:9)</PresentationFormat>
  <Paragraphs>135</Paragraphs>
  <Slides>17</Slides>
  <Notes>17</Notes>
  <HiddenSlides>0</HiddenSlides>
  <MMClips>0</MMClips>
  <ScaleCrop>false</ScaleCrop>
  <HeadingPairs>
    <vt:vector size="4" baseType="variant">
      <vt:variant>
        <vt:lpstr>Tema</vt:lpstr>
      </vt:variant>
      <vt:variant>
        <vt:i4>1</vt:i4>
      </vt:variant>
      <vt:variant>
        <vt:lpstr>Títulos dos diapositivos</vt:lpstr>
      </vt:variant>
      <vt:variant>
        <vt:i4>17</vt:i4>
      </vt:variant>
    </vt:vector>
  </HeadingPairs>
  <TitlesOfParts>
    <vt:vector size="18" baseType="lpstr">
      <vt:lpstr>Focus</vt:lpstr>
      <vt:lpstr>Employer Branding   pracodawca jako marka </vt:lpstr>
      <vt:lpstr>Czym jest Employer Branding?</vt:lpstr>
      <vt:lpstr>Wewnętrzny EB</vt:lpstr>
      <vt:lpstr>Elementy wewnętrznego EB</vt:lpstr>
      <vt:lpstr>Zewnętrzny EB</vt:lpstr>
      <vt:lpstr>Elementy zewnętrznego EB</vt:lpstr>
      <vt:lpstr>Główne cele Employer Brandingu</vt:lpstr>
      <vt:lpstr>Dlaczego warto zadbać o wizerunek firmy?</vt:lpstr>
      <vt:lpstr>Media społecznościowe wykorzystywane w EB</vt:lpstr>
      <vt:lpstr>Przykład social media w EB. Profil </vt:lpstr>
      <vt:lpstr>Konferencje, targi pracy</vt:lpstr>
      <vt:lpstr>Aktywna promocja firmy na uczelniach wyższych </vt:lpstr>
      <vt:lpstr>Badanie opinii pracowników</vt:lpstr>
      <vt:lpstr>Apresentação do PowerPoint</vt:lpstr>
      <vt:lpstr>Lidl “Friendly Workplace 2020” - Employer Branding Marka </vt:lpstr>
      <vt:lpstr>Employer Branding w Polsce</vt:lpstr>
      <vt:lpstr>Dziękujemy za wysłuchanie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 Branding   pracodawca jako marka</dc:title>
  <dc:creator>Maria Małkowska</dc:creator>
  <cp:lastModifiedBy>Sulamita Raquel Vicente Lopes</cp:lastModifiedBy>
  <cp:revision>2</cp:revision>
  <dcterms:modified xsi:type="dcterms:W3CDTF">2021-10-26T20:55:07Z</dcterms:modified>
</cp:coreProperties>
</file>