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70" r:id="rId10"/>
    <p:sldId id="279" r:id="rId11"/>
    <p:sldId id="269" r:id="rId12"/>
    <p:sldId id="28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25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95131-5778-4133-BCFB-B7C6970D423D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A5036-AEC5-4E7D-9C2A-206F91BADEF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7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" y="1052736"/>
            <a:ext cx="4139949" cy="57606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0136" y="2130425"/>
            <a:ext cx="4894312" cy="1470025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59832" y="4005064"/>
            <a:ext cx="5616624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467544" y="1340768"/>
            <a:ext cx="82089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47" y="286988"/>
            <a:ext cx="817709" cy="765748"/>
          </a:xfrm>
          <a:prstGeom prst="rect">
            <a:avLst/>
          </a:prstGeom>
        </p:spPr>
      </p:pic>
      <p:pic>
        <p:nvPicPr>
          <p:cNvPr id="7" name="Grafik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6988"/>
            <a:ext cx="1035050" cy="6762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41334"/>
            <a:ext cx="792088" cy="4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8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26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467544" y="1340768"/>
            <a:ext cx="82089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323528" y="6381328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2" y="6453336"/>
            <a:ext cx="3680048" cy="268139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/>
              <a:t>Titel, Datum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6453336"/>
            <a:ext cx="802432" cy="268139"/>
          </a:xfrm>
        </p:spPr>
        <p:txBody>
          <a:bodyPr/>
          <a:lstStyle>
            <a:lvl1pPr>
              <a:defRPr sz="1050"/>
            </a:lvl1pPr>
          </a:lstStyle>
          <a:p>
            <a:fld id="{92FC0704-A560-4659-953D-0E39FF26A74E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2267744" y="659987"/>
            <a:ext cx="5112568" cy="4594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3933056"/>
            <a:ext cx="2102044" cy="292494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47" y="286988"/>
            <a:ext cx="817709" cy="765748"/>
          </a:xfrm>
          <a:prstGeom prst="rect">
            <a:avLst/>
          </a:prstGeom>
        </p:spPr>
      </p:pic>
      <p:pic>
        <p:nvPicPr>
          <p:cNvPr id="14" name="Grafik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6988"/>
            <a:ext cx="1035050" cy="6762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41334"/>
            <a:ext cx="792088" cy="4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5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93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74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4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1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34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5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0704-A560-4659-953D-0E39FF26A74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61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710136" y="2130425"/>
            <a:ext cx="4894312" cy="1470025"/>
          </a:xfrm>
        </p:spPr>
        <p:txBody>
          <a:bodyPr>
            <a:normAutofit fontScale="90000"/>
          </a:bodyPr>
          <a:lstStyle>
            <a:lvl1pPr algn="r">
              <a:defRPr sz="3600"/>
            </a:lvl1pPr>
          </a:lstStyle>
          <a:p>
            <a:r>
              <a:rPr lang="de-DE" i="1" dirty="0"/>
              <a:t>HANSE-SCHULE</a:t>
            </a:r>
            <a:br>
              <a:rPr lang="de-DE" i="1" dirty="0"/>
            </a:br>
            <a:r>
              <a:rPr lang="de-DE" sz="2700" i="1" dirty="0"/>
              <a:t>für Wirtschaft und Verwaltung</a:t>
            </a:r>
            <a:br>
              <a:rPr lang="de-DE" sz="2700" i="1" dirty="0"/>
            </a:br>
            <a:br>
              <a:rPr lang="de-DE" sz="2700" i="1" dirty="0"/>
            </a:br>
            <a:r>
              <a:rPr lang="de-DE" sz="2700" i="1" dirty="0"/>
              <a:t>und das duale System der Berufsausbildung</a:t>
            </a:r>
            <a:br>
              <a:rPr lang="de-DE" i="1" dirty="0"/>
            </a:b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2203648" y="3886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i="1" dirty="0"/>
              <a:t>Hansa School </a:t>
            </a:r>
            <a:r>
              <a:rPr lang="de-DE" i="1" dirty="0" err="1"/>
              <a:t>of</a:t>
            </a:r>
            <a:r>
              <a:rPr lang="de-DE" i="1" dirty="0"/>
              <a:t> Business, Economics </a:t>
            </a:r>
            <a:r>
              <a:rPr lang="de-DE" i="1" dirty="0" err="1"/>
              <a:t>and</a:t>
            </a:r>
            <a:r>
              <a:rPr lang="de-DE" i="1" dirty="0"/>
              <a:t> Administration</a:t>
            </a:r>
          </a:p>
          <a:p>
            <a:r>
              <a:rPr lang="de-DE" i="1" dirty="0"/>
              <a:t>Lübeck/Germany</a:t>
            </a:r>
          </a:p>
          <a:p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dual </a:t>
            </a:r>
            <a:r>
              <a:rPr lang="de-DE" i="1" dirty="0" err="1"/>
              <a:t>system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vocational</a:t>
            </a:r>
            <a:r>
              <a:rPr lang="de-DE" i="1" dirty="0"/>
              <a:t> </a:t>
            </a:r>
            <a:r>
              <a:rPr lang="de-DE" i="1" dirty="0" err="1"/>
              <a:t>training</a:t>
            </a:r>
            <a:r>
              <a:rPr lang="de-DE" i="1" dirty="0"/>
              <a:t> </a:t>
            </a:r>
            <a:br>
              <a:rPr lang="de-DE" i="1" dirty="0"/>
            </a:br>
            <a:endParaRPr lang="de-DE" i="1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6F9CB7-517E-41C5-9905-7AEBDFED69B5}"/>
              </a:ext>
            </a:extLst>
          </p:cNvPr>
          <p:cNvSpPr txBox="1"/>
          <p:nvPr/>
        </p:nvSpPr>
        <p:spPr>
          <a:xfrm>
            <a:off x="3871292" y="59511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https://hanse-schule.de/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2258B3-A9C5-454F-887C-3FC4E430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6632"/>
            <a:ext cx="2376264" cy="1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6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Pfeil nach links und rechts 7"/>
          <p:cNvSpPr/>
          <p:nvPr/>
        </p:nvSpPr>
        <p:spPr>
          <a:xfrm>
            <a:off x="2268538" y="2997200"/>
            <a:ext cx="3816350" cy="1152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Training </a:t>
            </a:r>
            <a:r>
              <a:rPr lang="de-DE" dirty="0" err="1">
                <a:solidFill>
                  <a:schemeClr val="tx1"/>
                </a:solidFill>
              </a:rPr>
              <a:t>contract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788" y="2636838"/>
            <a:ext cx="1689100" cy="2206625"/>
          </a:xfrm>
          <a:prstGeom prst="rect">
            <a:avLst/>
          </a:prstGeom>
        </p:spPr>
      </p:pic>
      <p:sp>
        <p:nvSpPr>
          <p:cNvPr id="10" name="Titel 3"/>
          <p:cNvSpPr>
            <a:spLocks noGrp="1"/>
          </p:cNvSpPr>
          <p:nvPr>
            <p:ph type="ctrTitle"/>
          </p:nvPr>
        </p:nvSpPr>
        <p:spPr>
          <a:xfrm>
            <a:off x="1441521" y="404812"/>
            <a:ext cx="6588398" cy="45948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a </a:t>
            </a:r>
            <a:r>
              <a:rPr lang="de-DE" dirty="0" err="1"/>
              <a:t>trainee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dual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07" y="1267548"/>
            <a:ext cx="1953980" cy="2930969"/>
          </a:xfrm>
          <a:prstGeom prst="rect">
            <a:avLst/>
          </a:prstGeom>
        </p:spPr>
      </p:pic>
      <p:pic>
        <p:nvPicPr>
          <p:cNvPr id="6" name="Grafik 4" descr="C:\Daten_rbt\Fotos.dat\Brueggen\Werk2\03042009 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05263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59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331640" y="1454481"/>
            <a:ext cx="7467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2400" dirty="0"/>
              <a:t>Duration: 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sz="2400" dirty="0" err="1"/>
              <a:t>usually</a:t>
            </a:r>
            <a:r>
              <a:rPr lang="de-DE" sz="2400" dirty="0"/>
              <a:t> </a:t>
            </a:r>
            <a:r>
              <a:rPr lang="de-DE" sz="2400" b="1" dirty="0"/>
              <a:t>3 </a:t>
            </a:r>
            <a:r>
              <a:rPr lang="de-DE" sz="2400" b="1" dirty="0" err="1"/>
              <a:t>years</a:t>
            </a:r>
            <a:endParaRPr lang="de-DE" sz="2400" b="1" dirty="0"/>
          </a:p>
          <a:p>
            <a:pPr>
              <a:lnSpc>
                <a:spcPct val="90000"/>
              </a:lnSpc>
            </a:pPr>
            <a:r>
              <a:rPr lang="de-DE" sz="2400" dirty="0"/>
              <a:t>Goals: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sz="2400" dirty="0"/>
              <a:t>professional </a:t>
            </a:r>
            <a:r>
              <a:rPr lang="de-DE" sz="2400" dirty="0" err="1"/>
              <a:t>diploma</a:t>
            </a:r>
            <a:endParaRPr lang="de-DE" sz="2400" dirty="0"/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applicable</a:t>
            </a:r>
            <a:r>
              <a:rPr lang="de-DE" sz="2400" dirty="0"/>
              <a:t> </a:t>
            </a:r>
            <a:r>
              <a:rPr lang="it-IT" sz="2400" b="1" dirty="0"/>
              <a:t>intermediate </a:t>
            </a:r>
            <a:r>
              <a:rPr lang="it-IT" sz="2400" b="1" dirty="0" err="1"/>
              <a:t>school</a:t>
            </a:r>
            <a:r>
              <a:rPr lang="it-IT" sz="2400" b="1" dirty="0"/>
              <a:t> </a:t>
            </a:r>
            <a:r>
              <a:rPr lang="it-IT" sz="2400" b="1" dirty="0" err="1"/>
              <a:t>qualification</a:t>
            </a:r>
            <a:r>
              <a:rPr lang="it-IT" sz="2400" dirty="0"/>
              <a:t>, </a:t>
            </a:r>
            <a:r>
              <a:rPr lang="it-IT" sz="2400" dirty="0" err="1"/>
              <a:t>entitling</a:t>
            </a:r>
            <a:r>
              <a:rPr lang="it-IT" sz="2400" dirty="0"/>
              <a:t> </a:t>
            </a:r>
            <a:r>
              <a:rPr lang="it-IT" sz="2400" dirty="0" err="1"/>
              <a:t>enrolment</a:t>
            </a:r>
            <a:r>
              <a:rPr lang="it-IT" sz="2400" dirty="0"/>
              <a:t> for </a:t>
            </a:r>
            <a:r>
              <a:rPr lang="it-IT" sz="2400" dirty="0" err="1"/>
              <a:t>further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endParaRPr lang="de-DE" sz="2400" dirty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de-DE" sz="2400" dirty="0"/>
          </a:p>
        </p:txBody>
      </p:sp>
      <p:sp>
        <p:nvSpPr>
          <p:cNvPr id="8" name="Titel 3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6048672" cy="45948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Part-time </a:t>
            </a:r>
            <a:r>
              <a:rPr lang="de-DE" dirty="0" err="1"/>
              <a:t>programmes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dual </a:t>
            </a:r>
            <a:r>
              <a:rPr lang="de-DE" dirty="0" err="1"/>
              <a:t>system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54596"/>
            <a:ext cx="1508195" cy="22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613180" y="5643496"/>
            <a:ext cx="4421696" cy="6487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 err="1"/>
              <a:t>Thank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listening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r="17125" b="-1419"/>
          <a:stretch/>
        </p:blipFill>
        <p:spPr>
          <a:xfrm>
            <a:off x="3203848" y="1484784"/>
            <a:ext cx="3175992" cy="39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5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7158937" cy="33305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55776" y="54452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Focussing</a:t>
            </a:r>
            <a:r>
              <a:rPr lang="de-DE" dirty="0"/>
              <a:t> on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economics</a:t>
            </a:r>
            <a:r>
              <a:rPr lang="de-DE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55042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Hanse-Schule– Short Facts I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72952" y="1915964"/>
            <a:ext cx="4906888" cy="4065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indent="-457200">
              <a:defRPr/>
            </a:pPr>
            <a:r>
              <a:rPr lang="de-DE" sz="2600" dirty="0" err="1"/>
              <a:t>Founded</a:t>
            </a:r>
            <a:r>
              <a:rPr lang="de-DE" sz="2600" dirty="0"/>
              <a:t> in 1905</a:t>
            </a:r>
          </a:p>
          <a:p>
            <a:pPr marL="493776" indent="-457200">
              <a:defRPr/>
            </a:pPr>
            <a:r>
              <a:rPr lang="de-DE" sz="2600" dirty="0"/>
              <a:t>Public </a:t>
            </a:r>
            <a:r>
              <a:rPr lang="de-DE" sz="2600" dirty="0" err="1"/>
              <a:t>institution</a:t>
            </a:r>
            <a:endParaRPr lang="de-DE" sz="2600" dirty="0"/>
          </a:p>
          <a:p>
            <a:pPr marL="493776" indent="-457200">
              <a:defRPr/>
            </a:pPr>
            <a:r>
              <a:rPr lang="de-DE" sz="2600" dirty="0" err="1"/>
              <a:t>Around</a:t>
            </a:r>
            <a:r>
              <a:rPr lang="de-DE" sz="2600" dirty="0"/>
              <a:t> 1,700 </a:t>
            </a:r>
            <a:r>
              <a:rPr lang="de-DE" sz="2600" dirty="0" err="1"/>
              <a:t>full</a:t>
            </a:r>
            <a:r>
              <a:rPr lang="de-DE" sz="2600" dirty="0"/>
              <a:t>-time and </a:t>
            </a:r>
            <a:r>
              <a:rPr lang="de-DE" sz="2600" dirty="0" err="1"/>
              <a:t>part</a:t>
            </a:r>
            <a:r>
              <a:rPr lang="de-DE" sz="2600" dirty="0"/>
              <a:t>-time </a:t>
            </a:r>
            <a:r>
              <a:rPr lang="de-DE" sz="2600" dirty="0" err="1"/>
              <a:t>students</a:t>
            </a:r>
            <a:endParaRPr lang="de-DE" sz="2600" dirty="0"/>
          </a:p>
          <a:p>
            <a:pPr marL="493776" indent="-457200">
              <a:defRPr/>
            </a:pPr>
            <a:r>
              <a:rPr lang="de-DE" sz="2600" dirty="0" err="1"/>
              <a:t>Around</a:t>
            </a:r>
            <a:r>
              <a:rPr lang="de-DE" sz="2600" dirty="0"/>
              <a:t> 75 </a:t>
            </a:r>
            <a:r>
              <a:rPr lang="de-DE" sz="2600" dirty="0" err="1"/>
              <a:t>lecturers</a:t>
            </a:r>
            <a:endParaRPr lang="de-DE" sz="2600" dirty="0"/>
          </a:p>
          <a:p>
            <a:pPr marL="493776" indent="-457200">
              <a:defRPr/>
            </a:pPr>
            <a:r>
              <a:rPr lang="de-DE" sz="2600" dirty="0" err="1"/>
              <a:t>Around</a:t>
            </a:r>
            <a:r>
              <a:rPr lang="de-DE" sz="2600" dirty="0"/>
              <a:t> 100 </a:t>
            </a:r>
            <a:r>
              <a:rPr lang="de-DE" sz="2600" dirty="0" err="1"/>
              <a:t>classes</a:t>
            </a:r>
            <a:endParaRPr lang="de-DE" sz="2600" dirty="0"/>
          </a:p>
          <a:p>
            <a:pPr marL="493776" indent="-457200">
              <a:defRPr/>
            </a:pPr>
            <a:r>
              <a:rPr lang="de-DE" sz="2600" dirty="0"/>
              <a:t>2 </a:t>
            </a:r>
            <a:r>
              <a:rPr lang="de-DE" sz="2600" dirty="0" err="1"/>
              <a:t>janitors</a:t>
            </a:r>
            <a:endParaRPr lang="de-DE" sz="2600" dirty="0"/>
          </a:p>
          <a:p>
            <a:pPr marL="493776" indent="-457200">
              <a:defRPr/>
            </a:pPr>
            <a:r>
              <a:rPr lang="de-DE" sz="2600" dirty="0"/>
              <a:t>4 </a:t>
            </a:r>
            <a:r>
              <a:rPr lang="de-DE" sz="2600" dirty="0" err="1"/>
              <a:t>secretaries</a:t>
            </a:r>
            <a:endParaRPr lang="de-DE" sz="2600" dirty="0"/>
          </a:p>
          <a:p>
            <a:pPr marL="493776" indent="-457200">
              <a:defRPr/>
            </a:pPr>
            <a:r>
              <a:rPr lang="de-DE" sz="2600" dirty="0"/>
              <a:t>2 </a:t>
            </a:r>
            <a:r>
              <a:rPr lang="de-DE" sz="2600" dirty="0" err="1"/>
              <a:t>school´s</a:t>
            </a:r>
            <a:r>
              <a:rPr lang="de-DE" sz="2600" dirty="0"/>
              <a:t> </a:t>
            </a:r>
            <a:r>
              <a:rPr lang="de-DE" sz="2600" dirty="0" err="1"/>
              <a:t>social</a:t>
            </a:r>
            <a:r>
              <a:rPr lang="de-DE" sz="2600" dirty="0"/>
              <a:t> </a:t>
            </a:r>
            <a:r>
              <a:rPr lang="de-DE" sz="2600" dirty="0" err="1"/>
              <a:t>workers</a:t>
            </a:r>
            <a:endParaRPr lang="de-DE" sz="2600" dirty="0"/>
          </a:p>
          <a:p>
            <a:pPr marL="420624" indent="-384048">
              <a:buFont typeface="Wingdings 2"/>
              <a:buChar char=""/>
              <a:defRPr/>
            </a:pPr>
            <a:endParaRPr lang="de-DE" dirty="0"/>
          </a:p>
          <a:p>
            <a:pPr marL="36576" indent="0">
              <a:buFont typeface="Wingdings 2"/>
              <a:buNone/>
              <a:defRPr/>
            </a:pPr>
            <a:endParaRPr lang="de-DE" dirty="0"/>
          </a:p>
          <a:p>
            <a:pPr marL="420624" indent="-384048">
              <a:buFont typeface="Wingdings 2"/>
              <a:buChar char=""/>
              <a:defRPr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48" y="3408784"/>
            <a:ext cx="2848288" cy="28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4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Hanse-Schule– Short Facts II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63688" y="1700808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Computer </a:t>
            </a:r>
            <a:r>
              <a:rPr lang="de-DE" sz="2400" dirty="0" err="1"/>
              <a:t>labs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Laptop </a:t>
            </a:r>
            <a:r>
              <a:rPr lang="de-DE" sz="2400" dirty="0" err="1"/>
              <a:t>computers</a:t>
            </a:r>
            <a:r>
              <a:rPr lang="de-DE" sz="2400" dirty="0"/>
              <a:t> in mobile </a:t>
            </a:r>
            <a:r>
              <a:rPr lang="de-DE" sz="2400" dirty="0" err="1"/>
              <a:t>racks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 err="1"/>
              <a:t>Presentation</a:t>
            </a:r>
            <a:r>
              <a:rPr lang="de-DE" sz="2400" dirty="0"/>
              <a:t> </a:t>
            </a:r>
            <a:r>
              <a:rPr lang="de-DE" sz="2400" dirty="0" err="1"/>
              <a:t>rooms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2 </a:t>
            </a:r>
            <a:r>
              <a:rPr lang="de-DE" sz="2400" dirty="0" err="1"/>
              <a:t>language</a:t>
            </a:r>
            <a:r>
              <a:rPr lang="de-DE" sz="2400" dirty="0"/>
              <a:t> </a:t>
            </a:r>
            <a:r>
              <a:rPr lang="de-DE" sz="2400" dirty="0" err="1"/>
              <a:t>labs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Interactive </a:t>
            </a:r>
            <a:r>
              <a:rPr lang="de-DE" sz="2400" dirty="0" err="1"/>
              <a:t>boards</a:t>
            </a:r>
            <a:r>
              <a:rPr lang="de-DE" sz="2400" dirty="0"/>
              <a:t> in all </a:t>
            </a:r>
            <a:r>
              <a:rPr lang="de-DE" sz="2400" dirty="0" err="1"/>
              <a:t>classrooms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Wifi</a:t>
            </a: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Library</a:t>
            </a: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 err="1"/>
              <a:t>Assembly</a:t>
            </a:r>
            <a:r>
              <a:rPr lang="de-DE" sz="2400" dirty="0"/>
              <a:t> hall </a:t>
            </a:r>
            <a:r>
              <a:rPr lang="de-DE" sz="2400" dirty="0" err="1"/>
              <a:t>including</a:t>
            </a:r>
            <a:r>
              <a:rPr lang="de-DE" sz="2400" dirty="0"/>
              <a:t> </a:t>
            </a:r>
            <a:r>
              <a:rPr lang="de-DE" sz="2400" dirty="0" err="1"/>
              <a:t>stage</a:t>
            </a:r>
            <a:r>
              <a:rPr lang="de-DE" sz="2400" dirty="0"/>
              <a:t> and sound-/light </a:t>
            </a:r>
            <a:r>
              <a:rPr lang="de-DE" sz="2400" dirty="0" err="1"/>
              <a:t>system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Interactive Wall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announcements</a:t>
            </a:r>
            <a:r>
              <a:rPr lang="de-DE" sz="2400" dirty="0"/>
              <a:t>/</a:t>
            </a:r>
            <a:r>
              <a:rPr lang="de-DE" sz="2400" dirty="0" err="1"/>
              <a:t>presentations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 err="1"/>
              <a:t>Exhibitions</a:t>
            </a:r>
            <a:endParaRPr lang="de-DE" sz="2400" dirty="0"/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713709"/>
            <a:ext cx="1551969" cy="23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Hanse-Schule– Short Facts III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63688" y="1700808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5 </a:t>
            </a:r>
            <a:r>
              <a:rPr lang="de-DE" sz="2400" dirty="0" err="1"/>
              <a:t>Full</a:t>
            </a:r>
            <a:r>
              <a:rPr lang="de-DE" sz="2400" dirty="0"/>
              <a:t>-time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programmes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14 Part time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programmes</a:t>
            </a:r>
            <a:r>
              <a:rPr lang="de-DE" sz="2400" dirty="0"/>
              <a:t> (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Dual System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training</a:t>
            </a:r>
            <a:r>
              <a:rPr lang="de-DE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3 additional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programmes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Dual System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training</a:t>
            </a: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cooperation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 </a:t>
            </a:r>
            <a:r>
              <a:rPr lang="de-DE" sz="2400" dirty="0" err="1"/>
              <a:t>university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applied</a:t>
            </a:r>
            <a:r>
              <a:rPr lang="de-DE" sz="2400" dirty="0"/>
              <a:t> </a:t>
            </a:r>
            <a:r>
              <a:rPr lang="de-DE" sz="2400" dirty="0" err="1"/>
              <a:t>science</a:t>
            </a:r>
            <a:r>
              <a:rPr lang="de-DE" sz="2400" dirty="0"/>
              <a:t> Bachelor </a:t>
            </a:r>
            <a:r>
              <a:rPr lang="de-DE" sz="2400" dirty="0" err="1"/>
              <a:t>of</a:t>
            </a:r>
            <a:r>
              <a:rPr lang="de-DE" sz="2400" dirty="0"/>
              <a:t> Arts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3838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Hanse-Schule– Short Facts IV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63688" y="1700808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/>
              <a:t>Since</a:t>
            </a:r>
            <a:r>
              <a:rPr lang="de-DE" sz="2400" dirty="0"/>
              <a:t> 2015: Title European School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de-DE" sz="2400" dirty="0" err="1"/>
              <a:t>granted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Ministry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Education </a:t>
            </a:r>
            <a:r>
              <a:rPr lang="de-DE" sz="2400" dirty="0" err="1"/>
              <a:t>of</a:t>
            </a:r>
            <a:r>
              <a:rPr lang="de-DE" sz="2400" dirty="0"/>
              <a:t> Schleswig-Holstein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/>
              <a:t>Since</a:t>
            </a:r>
            <a:r>
              <a:rPr lang="de-DE" sz="2400" dirty="0"/>
              <a:t> 2017: Title Culture School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de-DE" sz="2400" dirty="0" err="1"/>
              <a:t>granted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Ministry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Education </a:t>
            </a:r>
            <a:r>
              <a:rPr lang="de-DE" sz="2400" dirty="0" err="1"/>
              <a:t>of</a:t>
            </a:r>
            <a:r>
              <a:rPr lang="de-DE" sz="2400" dirty="0"/>
              <a:t> Schleswig-Holstein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54" y="2636912"/>
            <a:ext cx="1701172" cy="11121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54" y="5238680"/>
            <a:ext cx="1820503" cy="8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/>
              <a:t>Full</a:t>
            </a:r>
            <a:r>
              <a:rPr lang="de-DE" dirty="0"/>
              <a:t>-time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programmes</a:t>
            </a:r>
            <a:endParaRPr lang="de-DE" dirty="0"/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1547664" y="1405047"/>
          <a:ext cx="7272933" cy="5076727"/>
        </p:xfrm>
        <a:graphic>
          <a:graphicData uri="http://schemas.openxmlformats.org/drawingml/2006/table">
            <a:tbl>
              <a:tblPr/>
              <a:tblGrid>
                <a:gridCol w="198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696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training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programmes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Duration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Requirement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17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Professional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First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certification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certification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739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Technical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Certification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Technical college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entrance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qualification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22263" marR="0" lvl="0" indent="-28575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Symbol" panose="05050102010706020507" pitchFamily="18" charset="2"/>
                        <a:buChar char="Þ"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entitling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enrolment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a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vocational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high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 to a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Applied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Sciences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652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Vocational High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Technical college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entrance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qualification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entrance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qualification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4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904656" cy="45948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Part-time </a:t>
            </a:r>
            <a:r>
              <a:rPr lang="de-DE" dirty="0" err="1"/>
              <a:t>programmes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dual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733219" y="1639922"/>
            <a:ext cx="5946240" cy="456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2400" b="1" dirty="0"/>
              <a:t>14 </a:t>
            </a:r>
            <a:r>
              <a:rPr lang="de-DE" sz="2400" b="1" dirty="0" err="1"/>
              <a:t>part</a:t>
            </a:r>
            <a:r>
              <a:rPr lang="de-DE" sz="2400" b="1" dirty="0"/>
              <a:t>-time </a:t>
            </a:r>
            <a:r>
              <a:rPr lang="de-DE" sz="2400" b="1" dirty="0" err="1"/>
              <a:t>training</a:t>
            </a:r>
            <a:r>
              <a:rPr lang="de-DE" sz="2400" b="1" dirty="0"/>
              <a:t> </a:t>
            </a:r>
            <a:r>
              <a:rPr lang="de-DE" sz="2400" b="1" dirty="0" err="1"/>
              <a:t>programmes</a:t>
            </a:r>
            <a:r>
              <a:rPr lang="de-DE" sz="2400" dirty="0"/>
              <a:t>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Retail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Industrial </a:t>
            </a:r>
            <a:r>
              <a:rPr lang="de-DE" sz="2000" dirty="0" err="1"/>
              <a:t>business</a:t>
            </a:r>
            <a:endParaRPr lang="de-DE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Event </a:t>
            </a:r>
            <a:r>
              <a:rPr lang="de-DE" sz="2000" dirty="0" err="1"/>
              <a:t>management</a:t>
            </a:r>
            <a:endParaRPr lang="de-DE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IT-Services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Banking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Insurance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General Office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Human Resources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Legal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Notary</a:t>
            </a:r>
            <a:endParaRPr lang="de-DE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 err="1"/>
              <a:t>Taxes</a:t>
            </a:r>
            <a:endParaRPr lang="de-DE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 err="1"/>
              <a:t>Postal</a:t>
            </a:r>
            <a:r>
              <a:rPr lang="de-DE" sz="2000" dirty="0"/>
              <a:t> Services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2000" dirty="0"/>
              <a:t>Public </a:t>
            </a:r>
            <a:r>
              <a:rPr lang="de-DE" sz="2000" dirty="0" err="1"/>
              <a:t>administration</a:t>
            </a:r>
            <a:endParaRPr lang="de-DE" sz="2000" dirty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de-DE" sz="2400" dirty="0"/>
          </a:p>
          <a:p>
            <a:pPr marL="0" indent="0">
              <a:lnSpc>
                <a:spcPct val="90000"/>
              </a:lnSpc>
              <a:buNone/>
            </a:pPr>
            <a:endParaRPr lang="de-DE" sz="2400" dirty="0"/>
          </a:p>
          <a:p>
            <a:pPr lvl="1">
              <a:lnSpc>
                <a:spcPct val="90000"/>
              </a:lnSpc>
            </a:pP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54" y="2924944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Hansa School and Dual System of Training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704-A560-4659-953D-0E39FF26A74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45976" y="1470434"/>
            <a:ext cx="7467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3 </a:t>
            </a:r>
            <a:r>
              <a:rPr lang="de-DE" sz="2400" dirty="0" err="1"/>
              <a:t>partners</a:t>
            </a:r>
            <a:r>
              <a:rPr lang="de-DE" sz="2400" dirty="0"/>
              <a:t> </a:t>
            </a:r>
            <a:r>
              <a:rPr lang="de-DE" sz="2400" dirty="0" err="1"/>
              <a:t>involved</a:t>
            </a:r>
            <a:r>
              <a:rPr lang="de-DE" sz="2400" dirty="0"/>
              <a:t>:</a:t>
            </a:r>
          </a:p>
          <a:p>
            <a:pPr>
              <a:buFont typeface="Wingdings 2" pitchFamily="18" charset="2"/>
              <a:buNone/>
            </a:pPr>
            <a:endParaRPr lang="de-DE" dirty="0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 cstate="print"/>
          <a:srcRect t="17819" r="25581" b="20125"/>
          <a:stretch>
            <a:fillRect/>
          </a:stretch>
        </p:blipFill>
        <p:spPr bwMode="auto">
          <a:xfrm>
            <a:off x="910805" y="2923501"/>
            <a:ext cx="23050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6" descr="C:\Daten_rbt\Fotos.dat\Brueggen\Werk2\03042009 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642" y="2856827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3635896" y="5218344"/>
            <a:ext cx="2232025" cy="831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i="1" dirty="0"/>
              <a:t>Lübeck </a:t>
            </a:r>
            <a:r>
              <a:rPr lang="de-DE" sz="1600" i="1" dirty="0" err="1"/>
              <a:t>Chamber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Industry</a:t>
            </a:r>
            <a:r>
              <a:rPr lang="de-DE" sz="1600" i="1" dirty="0"/>
              <a:t> </a:t>
            </a:r>
            <a:r>
              <a:rPr lang="de-DE" sz="1600" i="1" dirty="0" err="1"/>
              <a:t>and</a:t>
            </a:r>
            <a:r>
              <a:rPr lang="de-DE" sz="1600" i="1" dirty="0"/>
              <a:t> Commerce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69294"/>
            <a:ext cx="2486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3534" y="1973384"/>
            <a:ext cx="135731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832952" y="5244159"/>
            <a:ext cx="187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or</a:t>
            </a:r>
            <a:r>
              <a:rPr lang="de-DE" sz="1200" dirty="0"/>
              <a:t> a different </a:t>
            </a:r>
            <a:r>
              <a:rPr lang="de-DE" sz="1200" dirty="0" err="1"/>
              <a:t>independant</a:t>
            </a:r>
            <a:r>
              <a:rPr lang="de-DE" sz="1200" dirty="0"/>
              <a:t> </a:t>
            </a:r>
            <a:r>
              <a:rPr lang="de-DE" sz="1200" dirty="0" err="1"/>
              <a:t>institution</a:t>
            </a:r>
            <a:r>
              <a:rPr lang="de-DE" sz="1200" dirty="0"/>
              <a:t> such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Chamber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Tax</a:t>
            </a:r>
            <a:r>
              <a:rPr lang="de-DE" sz="1200" dirty="0"/>
              <a:t> </a:t>
            </a:r>
            <a:r>
              <a:rPr lang="de-DE" sz="1200" dirty="0" err="1"/>
              <a:t>consultants</a:t>
            </a:r>
            <a:endParaRPr lang="de-DE" sz="1200" dirty="0"/>
          </a:p>
        </p:txBody>
      </p:sp>
      <p:sp>
        <p:nvSpPr>
          <p:cNvPr id="15" name="Titel 3"/>
          <p:cNvSpPr>
            <a:spLocks noGrp="1"/>
          </p:cNvSpPr>
          <p:nvPr>
            <p:ph type="ctrTitle"/>
          </p:nvPr>
        </p:nvSpPr>
        <p:spPr>
          <a:xfrm>
            <a:off x="1315065" y="476672"/>
            <a:ext cx="6809928" cy="45948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a </a:t>
            </a:r>
            <a:r>
              <a:rPr lang="de-DE" dirty="0" err="1"/>
              <a:t>trainee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dual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0456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446</Words>
  <Application>Microsoft Office PowerPoint</Application>
  <PresentationFormat>Apresentação no Ecrã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Wingdings 2</vt:lpstr>
      <vt:lpstr>Larissa</vt:lpstr>
      <vt:lpstr>HANSE-SCHULE für Wirtschaft und Verwaltung  und das duale System der Berufsausbildung </vt:lpstr>
      <vt:lpstr>Apresentação do PowerPoint</vt:lpstr>
      <vt:lpstr>Hanse-Schule– Short Facts I</vt:lpstr>
      <vt:lpstr>Hanse-Schule– Short Facts II</vt:lpstr>
      <vt:lpstr>Hanse-Schule– Short Facts III</vt:lpstr>
      <vt:lpstr>Hanse-Schule– Short Facts IV</vt:lpstr>
      <vt:lpstr>Full-time training programmes</vt:lpstr>
      <vt:lpstr>Part-time programmes within dual system</vt:lpstr>
      <vt:lpstr>How to become a trainee under the dual system?</vt:lpstr>
      <vt:lpstr>How to become a trainee under the dual system?</vt:lpstr>
      <vt:lpstr>Part-time programmes under dual system</vt:lpstr>
      <vt:lpstr>Apresentação do PowerPoint</vt:lpstr>
    </vt:vector>
  </TitlesOfParts>
  <Company>Hanseschule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Steffen Thiel</dc:creator>
  <cp:lastModifiedBy>Sulamita Raquel Vicente Lopes</cp:lastModifiedBy>
  <cp:revision>43</cp:revision>
  <dcterms:created xsi:type="dcterms:W3CDTF">2015-02-26T08:50:08Z</dcterms:created>
  <dcterms:modified xsi:type="dcterms:W3CDTF">2021-09-16T22:04:55Z</dcterms:modified>
</cp:coreProperties>
</file>